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91" r:id="rId6"/>
    <p:sldMasterId id="2147483708" r:id="rId7"/>
    <p:sldMasterId id="2147483725" r:id="rId8"/>
    <p:sldMasterId id="2147483742" r:id="rId9"/>
    <p:sldMasterId id="2147483760" r:id="rId10"/>
    <p:sldMasterId id="2147483781" r:id="rId11"/>
  </p:sldMasterIdLst>
  <p:notesMasterIdLst>
    <p:notesMasterId r:id="rId33"/>
  </p:notesMasterIdLst>
  <p:sldIdLst>
    <p:sldId id="494" r:id="rId12"/>
    <p:sldId id="486" r:id="rId13"/>
    <p:sldId id="285" r:id="rId14"/>
    <p:sldId id="421" r:id="rId15"/>
    <p:sldId id="422" r:id="rId16"/>
    <p:sldId id="423" r:id="rId17"/>
    <p:sldId id="424" r:id="rId18"/>
    <p:sldId id="426" r:id="rId19"/>
    <p:sldId id="427" r:id="rId20"/>
    <p:sldId id="581" r:id="rId21"/>
    <p:sldId id="566" r:id="rId22"/>
    <p:sldId id="582" r:id="rId23"/>
    <p:sldId id="586" r:id="rId24"/>
    <p:sldId id="587" r:id="rId25"/>
    <p:sldId id="588" r:id="rId26"/>
    <p:sldId id="323" r:id="rId27"/>
    <p:sldId id="325" r:id="rId28"/>
    <p:sldId id="314" r:id="rId29"/>
    <p:sldId id="322" r:id="rId30"/>
    <p:sldId id="324" r:id="rId31"/>
    <p:sldId id="678" r:id="rId3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42B"/>
    <a:srgbClr val="FEE7D1"/>
    <a:srgbClr val="FAC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60777" autoAdjust="0"/>
  </p:normalViewPr>
  <p:slideViewPr>
    <p:cSldViewPr snapToGrid="0">
      <p:cViewPr varScale="1">
        <p:scale>
          <a:sx n="63" d="100"/>
          <a:sy n="63" d="100"/>
        </p:scale>
        <p:origin x="1650" y="6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Kringstad" userId="8eeb2a61-b8ed-40e2-bafd-d3d417b6bf58" providerId="ADAL" clId="{D7A9BCE2-F84D-4F62-BC66-5F6AB82ED2A8}"/>
    <pc:docChg chg="custSel delSld modSld">
      <pc:chgData name="Hanne Kringstad" userId="8eeb2a61-b8ed-40e2-bafd-d3d417b6bf58" providerId="ADAL" clId="{D7A9BCE2-F84D-4F62-BC66-5F6AB82ED2A8}" dt="2022-03-23T09:37:47.039" v="5" actId="47"/>
      <pc:docMkLst>
        <pc:docMk/>
      </pc:docMkLst>
      <pc:sldChg chg="addSp delSp modSp mod">
        <pc:chgData name="Hanne Kringstad" userId="8eeb2a61-b8ed-40e2-bafd-d3d417b6bf58" providerId="ADAL" clId="{D7A9BCE2-F84D-4F62-BC66-5F6AB82ED2A8}" dt="2022-03-22T17:34:11.006" v="3" actId="478"/>
        <pc:sldMkLst>
          <pc:docMk/>
          <pc:sldMk cId="450460155" sldId="486"/>
        </pc:sldMkLst>
        <pc:spChg chg="add del mod">
          <ac:chgData name="Hanne Kringstad" userId="8eeb2a61-b8ed-40e2-bafd-d3d417b6bf58" providerId="ADAL" clId="{D7A9BCE2-F84D-4F62-BC66-5F6AB82ED2A8}" dt="2022-03-22T17:34:11.006" v="3" actId="478"/>
          <ac:spMkLst>
            <pc:docMk/>
            <pc:sldMk cId="450460155" sldId="486"/>
            <ac:spMk id="6" creationId="{3A926FEB-88C2-49D7-AF3C-1D76FC6EC04F}"/>
          </ac:spMkLst>
        </pc:spChg>
        <pc:picChg chg="del">
          <ac:chgData name="Hanne Kringstad" userId="8eeb2a61-b8ed-40e2-bafd-d3d417b6bf58" providerId="ADAL" clId="{D7A9BCE2-F84D-4F62-BC66-5F6AB82ED2A8}" dt="2022-03-22T17:34:07.737" v="2" actId="478"/>
          <ac:picMkLst>
            <pc:docMk/>
            <pc:sldMk cId="450460155" sldId="486"/>
            <ac:picMk id="14" creationId="{7E340CE3-3193-428E-BE63-64948BB92B46}"/>
          </ac:picMkLst>
        </pc:picChg>
      </pc:sldChg>
      <pc:sldChg chg="modSp mod">
        <pc:chgData name="Hanne Kringstad" userId="8eeb2a61-b8ed-40e2-bafd-d3d417b6bf58" providerId="ADAL" clId="{D7A9BCE2-F84D-4F62-BC66-5F6AB82ED2A8}" dt="2022-03-22T17:33:51.962" v="1" actId="20577"/>
        <pc:sldMkLst>
          <pc:docMk/>
          <pc:sldMk cId="805751302" sldId="494"/>
        </pc:sldMkLst>
        <pc:spChg chg="mod">
          <ac:chgData name="Hanne Kringstad" userId="8eeb2a61-b8ed-40e2-bafd-d3d417b6bf58" providerId="ADAL" clId="{D7A9BCE2-F84D-4F62-BC66-5F6AB82ED2A8}" dt="2022-03-22T17:33:51.962" v="1" actId="20577"/>
          <ac:spMkLst>
            <pc:docMk/>
            <pc:sldMk cId="805751302" sldId="494"/>
            <ac:spMk id="3" creationId="{636FE3EE-C7A2-4509-91EB-1FC87DBC57FF}"/>
          </ac:spMkLst>
        </pc:spChg>
      </pc:sldChg>
      <pc:sldChg chg="del">
        <pc:chgData name="Hanne Kringstad" userId="8eeb2a61-b8ed-40e2-bafd-d3d417b6bf58" providerId="ADAL" clId="{D7A9BCE2-F84D-4F62-BC66-5F6AB82ED2A8}" dt="2022-03-23T09:37:47.039" v="5" actId="47"/>
        <pc:sldMkLst>
          <pc:docMk/>
          <pc:sldMk cId="4219894389" sldId="589"/>
        </pc:sldMkLst>
      </pc:sldChg>
      <pc:sldChg chg="del">
        <pc:chgData name="Hanne Kringstad" userId="8eeb2a61-b8ed-40e2-bafd-d3d417b6bf58" providerId="ADAL" clId="{D7A9BCE2-F84D-4F62-BC66-5F6AB82ED2A8}" dt="2022-03-22T17:37:10.560" v="4" actId="47"/>
        <pc:sldMkLst>
          <pc:docMk/>
          <pc:sldMk cId="3955942394" sldId="670"/>
        </pc:sldMkLst>
      </pc:sldChg>
      <pc:sldMasterChg chg="delSldLayout">
        <pc:chgData name="Hanne Kringstad" userId="8eeb2a61-b8ed-40e2-bafd-d3d417b6bf58" providerId="ADAL" clId="{D7A9BCE2-F84D-4F62-BC66-5F6AB82ED2A8}" dt="2022-03-22T17:37:10.560" v="4" actId="47"/>
        <pc:sldMasterMkLst>
          <pc:docMk/>
          <pc:sldMasterMk cId="2623751624" sldId="2147483660"/>
        </pc:sldMasterMkLst>
        <pc:sldLayoutChg chg="del">
          <pc:chgData name="Hanne Kringstad" userId="8eeb2a61-b8ed-40e2-bafd-d3d417b6bf58" providerId="ADAL" clId="{D7A9BCE2-F84D-4F62-BC66-5F6AB82ED2A8}" dt="2022-03-22T17:37:10.560" v="4" actId="47"/>
          <pc:sldLayoutMkLst>
            <pc:docMk/>
            <pc:sldMasterMk cId="2623751624" sldId="2147483660"/>
            <pc:sldLayoutMk cId="260044992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92315-CC4D-4CDF-B75B-1E4AE0E000ED}" type="datetimeFigureOut">
              <a:rPr lang="sv-SE" smtClean="0"/>
              <a:t>2022-03-23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20DC-D6AF-40CC-9DD2-ABBDEDA2BB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20DC-D6AF-40CC-9DD2-ABBDEDA2BBB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74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20DC-D6AF-40CC-9DD2-ABBDEDA2BBB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3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20DC-D6AF-40CC-9DD2-ABBDEDA2BBB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86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20DC-D6AF-40CC-9DD2-ABBDEDA2BBB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04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20DC-D6AF-40CC-9DD2-ABBDEDA2BBB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87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1" y="1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7" y="1564102"/>
            <a:ext cx="9088041" cy="1787621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1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99" indent="0" algn="ctr">
              <a:buNone/>
              <a:defRPr sz="2205"/>
            </a:lvl2pPr>
            <a:lvl3pPr marL="1007994" indent="0" algn="ctr">
              <a:buNone/>
              <a:defRPr sz="1984"/>
            </a:lvl3pPr>
            <a:lvl4pPr marL="1511993" indent="0" algn="ctr">
              <a:buNone/>
              <a:defRPr sz="1764"/>
            </a:lvl4pPr>
            <a:lvl5pPr marL="2015990" indent="0" algn="ctr">
              <a:buNone/>
              <a:defRPr sz="1764"/>
            </a:lvl5pPr>
            <a:lvl6pPr marL="2519988" indent="0" algn="ctr">
              <a:buNone/>
              <a:defRPr sz="1764"/>
            </a:lvl6pPr>
            <a:lvl7pPr marL="3023984" indent="0" algn="ctr">
              <a:buNone/>
              <a:defRPr sz="1764"/>
            </a:lvl7pPr>
            <a:lvl8pPr marL="3527983" indent="0" algn="ctr">
              <a:buNone/>
              <a:defRPr sz="1764"/>
            </a:lvl8pPr>
            <a:lvl9pPr marL="4031980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199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4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8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6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6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3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10028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279379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1" y="446067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3ACC64-A565-4B65-A9B5-CEBAF29E79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662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1160447"/>
            <a:ext cx="4727119" cy="55562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1" y="446067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5665819" y="1310507"/>
            <a:ext cx="4500028" cy="57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34591" y="1765908"/>
            <a:ext cx="4722919" cy="522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4743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A208-2882-40B2-AEAF-8B7D7419795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020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1"/>
            <a:ext cx="9088041" cy="1787621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8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236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8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6439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7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5748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4015364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500044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456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2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6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6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834782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0511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2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5" y="2381250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96233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0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4915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5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2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5462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456444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8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8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5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0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76541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2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2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6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0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9830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40495303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8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3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100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2395771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60963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9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60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6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8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172062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1160447"/>
            <a:ext cx="4727119" cy="55562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1" y="446067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5665819" y="1310507"/>
            <a:ext cx="4500028" cy="57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34591" y="1765908"/>
            <a:ext cx="4722919" cy="522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6015E79E-7C07-4697-99D2-FCD0E2E33077}" type="datetime1">
              <a:rPr lang="sv-SE" smtClean="0"/>
              <a:pPr/>
              <a:t>2022-03-23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74065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05AE-A976-43B0-9C71-9E6DC94E16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3756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" y="1160447"/>
            <a:ext cx="4789970" cy="55562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1" y="446067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5666197" y="1310507"/>
            <a:ext cx="4499822" cy="27778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34591" y="1765908"/>
            <a:ext cx="4722919" cy="522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666197" y="4216385"/>
            <a:ext cx="2188875" cy="27778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7977144" y="4216385"/>
            <a:ext cx="2188875" cy="27778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>
          <a:xfrm>
            <a:off x="534590" y="7006699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C99F6D20-8433-4662-9A14-1425F316F2A6}" type="datetime1">
              <a:rPr lang="sv-SE" smtClean="0"/>
              <a:pPr/>
              <a:t>2022-03-23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>
          <a:xfrm>
            <a:off x="534591" y="7113608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708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3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3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6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31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6" y="1619250"/>
            <a:ext cx="8791576" cy="4972050"/>
          </a:xfrm>
        </p:spPr>
        <p:txBody>
          <a:bodyPr tIns="936000"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8849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9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4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100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37988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94383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4"/>
            <a:ext cx="9622632" cy="3841549"/>
          </a:xfrm>
        </p:spPr>
        <p:txBody>
          <a:bodyPr>
            <a:normAutofit/>
          </a:bodyPr>
          <a:lstStyle>
            <a:lvl1pPr marL="205301" indent="-205301">
              <a:defRPr sz="1800"/>
            </a:lvl1pPr>
            <a:lvl2pPr marL="410601" indent="-205301">
              <a:defRPr sz="1800"/>
            </a:lvl2pPr>
            <a:lvl3pPr marL="615902" indent="-205301">
              <a:defRPr sz="1600"/>
            </a:lvl3pPr>
            <a:lvl4pPr marL="821202" indent="-205301">
              <a:defRPr sz="1600"/>
            </a:lvl4pPr>
            <a:lvl5pPr marL="1026503" indent="-205301"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2" y="446068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99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540160" y="5685508"/>
            <a:ext cx="9633769" cy="6334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534590" y="7006700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C4C16BC2-714E-47C9-B2A1-04D933572722}" type="datetime1">
              <a:rPr lang="sv-SE" smtClean="0"/>
              <a:pPr/>
              <a:t>2022-03-23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>
          <a:xfrm>
            <a:off x="534592" y="7113609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88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1160447"/>
            <a:ext cx="4727119" cy="55562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2" y="446068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99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5665819" y="1310507"/>
            <a:ext cx="4500028" cy="57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34592" y="1765908"/>
            <a:ext cx="4722920" cy="522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>
          <a:xfrm>
            <a:off x="534590" y="7006700"/>
            <a:ext cx="2622198" cy="186285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555E4F86-DCCC-42CE-B27B-9D42997CDFDA}" type="datetime1">
              <a:rPr lang="sv-SE" smtClean="0"/>
              <a:t>2022-03-23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>
          <a:xfrm>
            <a:off x="534592" y="7113609"/>
            <a:ext cx="3385741" cy="198417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33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" y="1160447"/>
            <a:ext cx="4789970" cy="55562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34592" y="446068"/>
            <a:ext cx="5640563" cy="158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83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5666339" y="1310507"/>
            <a:ext cx="4499822" cy="27778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534592" y="1765908"/>
            <a:ext cx="4722920" cy="522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5666339" y="4216386"/>
            <a:ext cx="4499822" cy="27778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1A96534-20DE-4D0C-8218-30DA812325C8}" type="datetime1">
              <a:rPr lang="sv-SE" smtClean="0"/>
              <a:t>2022-03-23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2805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7" y="161925"/>
            <a:ext cx="9088041" cy="1332422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99" indent="0" algn="ctr">
              <a:buNone/>
              <a:defRPr sz="2205"/>
            </a:lvl2pPr>
            <a:lvl3pPr marL="1007994" indent="0" algn="ctr">
              <a:buNone/>
              <a:defRPr sz="1984"/>
            </a:lvl3pPr>
            <a:lvl4pPr marL="1511993" indent="0" algn="ctr">
              <a:buNone/>
              <a:defRPr sz="1764"/>
            </a:lvl4pPr>
            <a:lvl5pPr marL="2015990" indent="0" algn="ctr">
              <a:buNone/>
              <a:defRPr sz="1764"/>
            </a:lvl5pPr>
            <a:lvl6pPr marL="2519988" indent="0" algn="ctr">
              <a:buNone/>
              <a:defRPr sz="1764"/>
            </a:lvl6pPr>
            <a:lvl7pPr marL="3023984" indent="0" algn="ctr">
              <a:buNone/>
              <a:defRPr sz="1764"/>
            </a:lvl7pPr>
            <a:lvl8pPr marL="3527983" indent="0" algn="ctr">
              <a:buNone/>
              <a:defRPr sz="1764"/>
            </a:lvl8pPr>
            <a:lvl9pPr marL="4031980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199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4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8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344" y="1319200"/>
            <a:ext cx="5893125" cy="2649632"/>
          </a:xfrm>
        </p:spPr>
        <p:txBody>
          <a:bodyPr anchor="b" anchorCtr="0">
            <a:noAutofit/>
          </a:bodyPr>
          <a:lstStyle>
            <a:lvl1pPr algn="ctr">
              <a:lnSpc>
                <a:spcPts val="5071"/>
              </a:lnSpc>
              <a:defRPr sz="463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9344" y="4097339"/>
            <a:ext cx="5893125" cy="1931917"/>
          </a:xfrm>
        </p:spPr>
        <p:txBody>
          <a:bodyPr>
            <a:normAutofit/>
          </a:bodyPr>
          <a:lstStyle>
            <a:lvl1pPr marL="0" indent="0" algn="ctr">
              <a:buNone/>
              <a:defRPr sz="1984">
                <a:solidFill>
                  <a:schemeClr val="bg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30" y="6569842"/>
            <a:ext cx="2510800" cy="4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4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96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2"/>
            <a:ext cx="9088041" cy="1787621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96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34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8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152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745769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550081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4255640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427066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6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0578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3309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8" y="6984595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4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55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6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3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2758493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2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59881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9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9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6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8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8959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3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3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607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1885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249442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9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262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5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37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3759042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1092457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84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2"/>
            <a:ext cx="9088041" cy="1787621"/>
          </a:xfrm>
        </p:spPr>
        <p:txBody>
          <a:bodyPr anchor="b"/>
          <a:lstStyle>
            <a:lvl1pPr algn="ctr">
              <a:defRPr sz="330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4">
                <a:solidFill>
                  <a:schemeClr val="bg1"/>
                </a:solidFill>
              </a:defRPr>
            </a:lvl1pPr>
            <a:lvl2pPr marL="475088" indent="0" algn="ctr">
              <a:buNone/>
              <a:defRPr sz="2094"/>
            </a:lvl2pPr>
            <a:lvl3pPr marL="950175" indent="0" algn="ctr">
              <a:buNone/>
              <a:defRPr sz="1874"/>
            </a:lvl3pPr>
            <a:lvl4pPr marL="1425263" indent="0" algn="ctr">
              <a:buNone/>
              <a:defRPr sz="1653"/>
            </a:lvl4pPr>
            <a:lvl5pPr marL="1900350" indent="0" algn="ctr">
              <a:buNone/>
              <a:defRPr sz="1653"/>
            </a:lvl5pPr>
            <a:lvl6pPr marL="2375438" indent="0" algn="ctr">
              <a:buNone/>
              <a:defRPr sz="1653"/>
            </a:lvl6pPr>
            <a:lvl7pPr marL="2850525" indent="0" algn="ctr">
              <a:buNone/>
              <a:defRPr sz="1653"/>
            </a:lvl7pPr>
            <a:lvl8pPr marL="3325612" indent="0" algn="ctr">
              <a:buNone/>
              <a:defRPr sz="1653"/>
            </a:lvl8pPr>
            <a:lvl9pPr marL="3800698" indent="0" algn="ctr">
              <a:buNone/>
              <a:defRPr sz="165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179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74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30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4">
                <a:solidFill>
                  <a:schemeClr val="bg1"/>
                </a:solidFill>
              </a:defRPr>
            </a:lvl1pPr>
            <a:lvl2pPr marL="475088" indent="0" algn="ctr">
              <a:buNone/>
              <a:defRPr sz="2094"/>
            </a:lvl2pPr>
            <a:lvl3pPr marL="950175" indent="0" algn="ctr">
              <a:buNone/>
              <a:defRPr sz="1874"/>
            </a:lvl3pPr>
            <a:lvl4pPr marL="1425263" indent="0" algn="ctr">
              <a:buNone/>
              <a:defRPr sz="1653"/>
            </a:lvl4pPr>
            <a:lvl5pPr marL="1900350" indent="0" algn="ctr">
              <a:buNone/>
              <a:defRPr sz="1653"/>
            </a:lvl5pPr>
            <a:lvl6pPr marL="2375438" indent="0" algn="ctr">
              <a:buNone/>
              <a:defRPr sz="1653"/>
            </a:lvl6pPr>
            <a:lvl7pPr marL="2850525" indent="0" algn="ctr">
              <a:buNone/>
              <a:defRPr sz="1653"/>
            </a:lvl7pPr>
            <a:lvl8pPr marL="3325612" indent="0" algn="ctr">
              <a:buNone/>
              <a:defRPr sz="1653"/>
            </a:lvl8pPr>
            <a:lvl9pPr marL="3800698" indent="0" algn="ctr">
              <a:buNone/>
              <a:defRPr sz="165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46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74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8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50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949634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4223652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034256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53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6181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9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53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0938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9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5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6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90099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5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270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9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6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3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4043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2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30703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9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9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6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8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6132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3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3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02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584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4188973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866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1874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224045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866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9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315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5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92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2012231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866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992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997892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96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2"/>
            <a:ext cx="9088041" cy="1787621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63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1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8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21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73930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103163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0717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697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6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7303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3" orient="horz" pos="120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6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10494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467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6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3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23441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2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90983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9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9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6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8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3768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3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3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2123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1885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986538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9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262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5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37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3409391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4147202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96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2"/>
            <a:ext cx="9088041" cy="1787621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3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5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2199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3" orient="horz" pos="120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299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4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49">
                <a:solidFill>
                  <a:schemeClr val="bg1"/>
                </a:solidFill>
              </a:defRPr>
            </a:lvl1pPr>
            <a:lvl2pPr marL="475088" indent="0" algn="ctr">
              <a:buNone/>
              <a:defRPr sz="2079"/>
            </a:lvl2pPr>
            <a:lvl3pPr marL="950175" indent="0" algn="ctr">
              <a:buNone/>
              <a:defRPr sz="1871"/>
            </a:lvl3pPr>
            <a:lvl4pPr marL="1425263" indent="0" algn="ctr">
              <a:buNone/>
              <a:defRPr sz="1663"/>
            </a:lvl4pPr>
            <a:lvl5pPr marL="1900350" indent="0" algn="ctr">
              <a:buNone/>
              <a:defRPr sz="1663"/>
            </a:lvl5pPr>
            <a:lvl6pPr marL="2375438" indent="0" algn="ctr">
              <a:buNone/>
              <a:defRPr sz="1663"/>
            </a:lvl6pPr>
            <a:lvl7pPr marL="2850525" indent="0" algn="ctr">
              <a:buNone/>
              <a:defRPr sz="1663"/>
            </a:lvl7pPr>
            <a:lvl8pPr marL="3325612" indent="0" algn="ctr">
              <a:buNone/>
              <a:defRPr sz="1663"/>
            </a:lvl8pPr>
            <a:lvl9pPr marL="3800698" indent="0" algn="ctr">
              <a:buNone/>
              <a:defRPr sz="1663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9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243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85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8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1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796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749968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899260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4661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9345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6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697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696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1527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6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3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79511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2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7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6896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2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6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4396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9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9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6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8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0352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3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3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13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5262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1885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650944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9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262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5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37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3100137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733425"/>
            <a:ext cx="8747765" cy="785796"/>
          </a:xfrm>
        </p:spPr>
        <p:txBody>
          <a:bodyPr/>
          <a:lstStyle>
            <a:lvl1pPr>
              <a:defRPr sz="2903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8" y="156014"/>
            <a:ext cx="3990975" cy="310879"/>
          </a:xfrm>
        </p:spPr>
        <p:txBody>
          <a:bodyPr/>
          <a:lstStyle>
            <a:lvl1pPr marL="0" indent="0">
              <a:buFontTx/>
              <a:buNone/>
              <a:defRPr sz="1037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31955998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564101"/>
            <a:ext cx="9088041" cy="1787621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3465250"/>
            <a:ext cx="9144000" cy="182517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8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618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161925"/>
            <a:ext cx="9088041" cy="1332422"/>
          </a:xfrm>
        </p:spPr>
        <p:txBody>
          <a:bodyPr anchor="b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21" y="1607876"/>
            <a:ext cx="9144000" cy="8019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28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Titel/namn på pres.</a:t>
            </a:r>
            <a:endParaRPr lang="en-US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3078" y="6588774"/>
            <a:ext cx="4273200" cy="7992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859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1813" cy="75596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026247" y="6984594"/>
            <a:ext cx="2213595" cy="41400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99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931723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9233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5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4"/>
            <a:ext cx="3990976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1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7540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3" orient="horz" pos="1202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942974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334871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084" y="2379261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35720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2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975" y="2381250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0479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6084" y="933449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550" y="1314450"/>
            <a:ext cx="4381500" cy="4781550"/>
          </a:xfrm>
        </p:spPr>
        <p:txBody>
          <a:bodyPr tIns="1152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0"/>
            <a:ext cx="4362450" cy="3705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702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0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4975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0182" y="3815841"/>
            <a:ext cx="2066925" cy="2286000"/>
          </a:xfrm>
        </p:spPr>
        <p:txBody>
          <a:bodyPr tIns="216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17650176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4" y="1123731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2388786"/>
            <a:ext cx="4361392" cy="3707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4975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975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</p:spTree>
    <p:extLst>
      <p:ext uri="{BB962C8B-B14F-4D97-AF65-F5344CB8AC3E}">
        <p14:creationId xmlns:p14="http://schemas.microsoft.com/office/powerpoint/2010/main" val="3128320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2658" y="1314450"/>
            <a:ext cx="4381500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658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865" y="3815841"/>
            <a:ext cx="2066925" cy="2286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7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5025" y="2381250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631464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82" y="1314450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982" y="3815841"/>
            <a:ext cx="4381500" cy="22860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084" y="1114206"/>
            <a:ext cx="4361392" cy="111917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5025" y="2381250"/>
            <a:ext cx="4362450" cy="370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8265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923925" y="1619250"/>
            <a:ext cx="8791575" cy="4972050"/>
          </a:xfrm>
        </p:spPr>
        <p:txBody>
          <a:bodyPr tIns="936000"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6707677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4033" y="733425"/>
            <a:ext cx="8747765" cy="785796"/>
          </a:xfrm>
        </p:spPr>
        <p:txBody>
          <a:bodyPr/>
          <a:lstStyle>
            <a:lvl1pPr>
              <a:defRPr sz="3080"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56" y="156013"/>
            <a:ext cx="3990975" cy="310879"/>
          </a:xfrm>
        </p:spPr>
        <p:txBody>
          <a:bodyPr/>
          <a:lstStyle>
            <a:lvl1pPr marL="0" indent="0">
              <a:buFontTx/>
              <a:buNone/>
              <a:defRPr sz="1100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35038" y="1627189"/>
            <a:ext cx="8783637" cy="4125026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513" y="5816010"/>
            <a:ext cx="4859337" cy="49906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100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5318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9" y="753358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9" y="2541187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5" y="286924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/>
        </p:nvGrpSpPr>
        <p:grpSpPr>
          <a:xfrm>
            <a:off x="8028079" y="6982751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6237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2" r:id="rId18"/>
    <p:sldLayoutId id="2147483689" r:id="rId19"/>
    <p:sldLayoutId id="2147483690" r:id="rId20"/>
  </p:sldLayoutIdLst>
  <p:hf hdr="0" ftr="0" dt="0"/>
  <p:txStyles>
    <p:titleStyle>
      <a:lvl1pPr algn="l" defTabSz="1007994" rtl="0" eaLnBrk="1" latinLnBrk="0" hangingPunct="1">
        <a:lnSpc>
          <a:spcPts val="4861"/>
        </a:lnSpc>
        <a:spcBef>
          <a:spcPct val="0"/>
        </a:spcBef>
        <a:buNone/>
        <a:defRPr sz="3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104" indent="-319104" algn="l" defTabSz="1007994" rtl="0" eaLnBrk="1" latinLnBrk="0" hangingPunct="1">
        <a:lnSpc>
          <a:spcPts val="3201"/>
        </a:lnSpc>
        <a:spcBef>
          <a:spcPts val="0"/>
        </a:spcBef>
        <a:buSzPct val="84000"/>
        <a:buFont typeface="Arial" panose="020B0604020202020204" pitchFamily="34" charset="0"/>
        <a:buChar char="●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55996" indent="-251999" algn="l" defTabSz="100799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4" indent="-251999" algn="l" defTabSz="100799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1" indent="-251999" algn="l" defTabSz="100799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988" indent="-251999" algn="l" defTabSz="100799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987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984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1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978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4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4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orient="horz" pos="1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9" y="753359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9" y="2541188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4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7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 userDrawn="1"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 userDrawn="1"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 userDrawn="1"/>
        </p:nvGrpSpPr>
        <p:grpSpPr>
          <a:xfrm>
            <a:off x="8028080" y="6982751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</p:grpSp>
    </p:spTree>
    <p:extLst>
      <p:ext uri="{BB962C8B-B14F-4D97-AF65-F5344CB8AC3E}">
        <p14:creationId xmlns:p14="http://schemas.microsoft.com/office/powerpoint/2010/main" val="34143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hdr="0" ftr="0" dt="0"/>
  <p:txStyles>
    <p:titleStyle>
      <a:lvl1pPr algn="l" defTabSz="950175" rtl="0" eaLnBrk="1" latinLnBrk="0" hangingPunct="1">
        <a:lnSpc>
          <a:spcPts val="4581"/>
        </a:lnSpc>
        <a:spcBef>
          <a:spcPct val="0"/>
        </a:spcBef>
        <a:buNone/>
        <a:defRPr sz="32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00" indent="-300800" algn="l" defTabSz="950175" rtl="0" eaLnBrk="1" latinLnBrk="0" hangingPunct="1">
        <a:lnSpc>
          <a:spcPts val="3017"/>
        </a:lnSpc>
        <a:spcBef>
          <a:spcPts val="0"/>
        </a:spcBef>
        <a:buSzPct val="84000"/>
        <a:buFont typeface="Arial" panose="020B0604020202020204" pitchFamily="34" charset="0"/>
        <a:buChar char="●"/>
        <a:defRPr sz="3017" kern="1200">
          <a:solidFill>
            <a:schemeClr val="tx1"/>
          </a:solidFill>
          <a:latin typeface="+mn-lt"/>
          <a:ea typeface="+mn-ea"/>
          <a:cs typeface="+mn-cs"/>
        </a:defRPr>
      </a:lvl1pPr>
      <a:lvl2pPr marL="712630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187718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662805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3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2612981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068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3156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8243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08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17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263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35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543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052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5612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069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9" y="753359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9" y="2541188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4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 userDrawn="1"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 userDrawn="1"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 userDrawn="1"/>
        </p:nvGrpSpPr>
        <p:grpSpPr>
          <a:xfrm>
            <a:off x="8028080" y="6982751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984"/>
            </a:p>
          </p:txBody>
        </p:sp>
      </p:grpSp>
    </p:spTree>
    <p:extLst>
      <p:ext uri="{BB962C8B-B14F-4D97-AF65-F5344CB8AC3E}">
        <p14:creationId xmlns:p14="http://schemas.microsoft.com/office/powerpoint/2010/main" val="16562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950175" rtl="0" eaLnBrk="1" latinLnBrk="0" hangingPunct="1">
        <a:lnSpc>
          <a:spcPts val="4581"/>
        </a:lnSpc>
        <a:spcBef>
          <a:spcPct val="0"/>
        </a:spcBef>
        <a:buNone/>
        <a:defRPr sz="3307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00" indent="-300800" algn="l" defTabSz="950175" rtl="0" eaLnBrk="1" latinLnBrk="0" hangingPunct="1">
        <a:lnSpc>
          <a:spcPts val="3017"/>
        </a:lnSpc>
        <a:spcBef>
          <a:spcPts val="0"/>
        </a:spcBef>
        <a:buSzPct val="84000"/>
        <a:buFont typeface="Arial" panose="020B0604020202020204" pitchFamily="34" charset="0"/>
        <a:buChar char="●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12630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187718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662805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3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2612981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3088068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563156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4038243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75088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2pPr>
      <a:lvl3pPr marL="950175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3pPr>
      <a:lvl4pPr marL="1425263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4pPr>
      <a:lvl5pPr marL="1900350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5pPr>
      <a:lvl6pPr marL="2375438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2850525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325612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3800698" algn="l" defTabSz="950175" rtl="0" eaLnBrk="1" latinLnBrk="0" hangingPunct="1"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9" y="753359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9" y="2541188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4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7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 userDrawn="1"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 userDrawn="1"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 userDrawn="1"/>
        </p:nvGrpSpPr>
        <p:grpSpPr>
          <a:xfrm>
            <a:off x="8028080" y="6982751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</p:grpSp>
    </p:spTree>
    <p:extLst>
      <p:ext uri="{BB962C8B-B14F-4D97-AF65-F5344CB8AC3E}">
        <p14:creationId xmlns:p14="http://schemas.microsoft.com/office/powerpoint/2010/main" val="18530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ftr="0" dt="0"/>
  <p:txStyles>
    <p:titleStyle>
      <a:lvl1pPr algn="l" defTabSz="950175" rtl="0" eaLnBrk="1" latinLnBrk="0" hangingPunct="1">
        <a:lnSpc>
          <a:spcPts val="4581"/>
        </a:lnSpc>
        <a:spcBef>
          <a:spcPct val="0"/>
        </a:spcBef>
        <a:buNone/>
        <a:defRPr sz="32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00" indent="-300800" algn="l" defTabSz="950175" rtl="0" eaLnBrk="1" latinLnBrk="0" hangingPunct="1">
        <a:lnSpc>
          <a:spcPts val="3017"/>
        </a:lnSpc>
        <a:spcBef>
          <a:spcPts val="0"/>
        </a:spcBef>
        <a:buSzPct val="84000"/>
        <a:buFont typeface="Arial" panose="020B0604020202020204" pitchFamily="34" charset="0"/>
        <a:buChar char="●"/>
        <a:defRPr sz="3017" kern="1200">
          <a:solidFill>
            <a:schemeClr val="tx1"/>
          </a:solidFill>
          <a:latin typeface="+mn-lt"/>
          <a:ea typeface="+mn-ea"/>
          <a:cs typeface="+mn-cs"/>
        </a:defRPr>
      </a:lvl1pPr>
      <a:lvl2pPr marL="712630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187718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662805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3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2612981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068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3156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8243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08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17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263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35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543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052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5612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069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9" y="753359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9" y="2541188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4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7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/>
        </p:nvGrpSpPr>
        <p:grpSpPr>
          <a:xfrm>
            <a:off x="8028080" y="6982751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96"/>
            </a:p>
          </p:txBody>
        </p:sp>
      </p:grpSp>
    </p:spTree>
    <p:extLst>
      <p:ext uri="{BB962C8B-B14F-4D97-AF65-F5344CB8AC3E}">
        <p14:creationId xmlns:p14="http://schemas.microsoft.com/office/powerpoint/2010/main" val="360212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 dt="0"/>
  <p:txStyles>
    <p:titleStyle>
      <a:lvl1pPr algn="l" defTabSz="950175" rtl="0" eaLnBrk="1" latinLnBrk="0" hangingPunct="1">
        <a:lnSpc>
          <a:spcPts val="4581"/>
        </a:lnSpc>
        <a:spcBef>
          <a:spcPct val="0"/>
        </a:spcBef>
        <a:buNone/>
        <a:defRPr sz="32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00" indent="-300800" algn="l" defTabSz="950175" rtl="0" eaLnBrk="1" latinLnBrk="0" hangingPunct="1">
        <a:lnSpc>
          <a:spcPts val="3017"/>
        </a:lnSpc>
        <a:spcBef>
          <a:spcPts val="0"/>
        </a:spcBef>
        <a:buSzPct val="84000"/>
        <a:buFont typeface="Arial" panose="020B0604020202020204" pitchFamily="34" charset="0"/>
        <a:buChar char="●"/>
        <a:defRPr sz="3017" kern="1200">
          <a:solidFill>
            <a:schemeClr val="tx1"/>
          </a:solidFill>
          <a:latin typeface="+mn-lt"/>
          <a:ea typeface="+mn-ea"/>
          <a:cs typeface="+mn-cs"/>
        </a:defRPr>
      </a:lvl1pPr>
      <a:lvl2pPr marL="712630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187718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662805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3" indent="-237543" algn="l" defTabSz="95017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2612981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068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3156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8243" indent="-237543" algn="l" defTabSz="950175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08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17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263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350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543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0525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5612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0698" algn="l" defTabSz="950175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8" y="753358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8" y="2541187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3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 userDrawn="1"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 userDrawn="1"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 userDrawn="1"/>
        </p:nvGrpSpPr>
        <p:grpSpPr>
          <a:xfrm>
            <a:off x="8028079" y="6982750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91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8" r:id="rId17"/>
    <p:sldLayoutId id="2147483779" r:id="rId18"/>
    <p:sldLayoutId id="2147483780" r:id="rId19"/>
  </p:sldLayoutIdLst>
  <p:hf sldNum="0" hdr="0" ftr="0" dt="0"/>
  <p:txStyles>
    <p:titleStyle>
      <a:lvl1pPr algn="l" defTabSz="1007943" rtl="0" eaLnBrk="1" latinLnBrk="0" hangingPunct="1">
        <a:lnSpc>
          <a:spcPts val="4860"/>
        </a:lnSpc>
        <a:spcBef>
          <a:spcPct val="0"/>
        </a:spcBef>
        <a:buNone/>
        <a:defRPr sz="3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088" indent="-319088" algn="l" defTabSz="1007943" rtl="0" eaLnBrk="1" latinLnBrk="0" hangingPunct="1">
        <a:lnSpc>
          <a:spcPts val="3200"/>
        </a:lnSpc>
        <a:spcBef>
          <a:spcPts val="0"/>
        </a:spcBef>
        <a:buSzPct val="84000"/>
        <a:buFont typeface="Arial" panose="020B0604020202020204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858" y="753358"/>
            <a:ext cx="8747765" cy="14611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858" y="2541187"/>
            <a:ext cx="8747765" cy="3268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74" y="286923"/>
            <a:ext cx="2405658" cy="244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/>
        </p:nvCxnSpPr>
        <p:spPr>
          <a:xfrm>
            <a:off x="404038" y="552891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/>
        </p:nvCxnSpPr>
        <p:spPr>
          <a:xfrm>
            <a:off x="404038" y="6842600"/>
            <a:ext cx="9835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/>
        </p:nvGrpSpPr>
        <p:grpSpPr>
          <a:xfrm>
            <a:off x="8028079" y="6982750"/>
            <a:ext cx="2218440" cy="414871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639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1007943" rtl="0" eaLnBrk="1" latinLnBrk="0" hangingPunct="1">
        <a:lnSpc>
          <a:spcPts val="4860"/>
        </a:lnSpc>
        <a:spcBef>
          <a:spcPct val="0"/>
        </a:spcBef>
        <a:buNone/>
        <a:defRPr sz="3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088" indent="-319088" algn="l" defTabSz="1007943" rtl="0" eaLnBrk="1" latinLnBrk="0" hangingPunct="1">
        <a:lnSpc>
          <a:spcPts val="3200"/>
        </a:lnSpc>
        <a:spcBef>
          <a:spcPts val="0"/>
        </a:spcBef>
        <a:buSzPct val="84000"/>
        <a:buFont typeface="Arial" panose="020B0604020202020204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javascript:ClickThumbnail(111)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418AB-9842-4410-A767-507000521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Spillningsinventering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6FE3EE-C7A2-4509-91EB-1FC87DBC5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24245"/>
            <a:ext cx="8010185" cy="1825171"/>
          </a:xfrm>
        </p:spPr>
        <p:txBody>
          <a:bodyPr/>
          <a:lstStyle/>
          <a:p>
            <a:pPr lvl="7" algn="l"/>
            <a:endParaRPr lang="sv-SE" dirty="0"/>
          </a:p>
          <a:p>
            <a:pPr lvl="7" algn="l"/>
            <a:r>
              <a:rPr lang="sv-SE" sz="2000" u="sng" dirty="0">
                <a:solidFill>
                  <a:schemeClr val="bg1"/>
                </a:solidFill>
              </a:rPr>
              <a:t>Välkomna till Teamsmötet ikväll </a:t>
            </a:r>
            <a:r>
              <a:rPr lang="sv-SE" sz="2000" u="sng" dirty="0" err="1">
                <a:solidFill>
                  <a:schemeClr val="bg1"/>
                </a:solidFill>
              </a:rPr>
              <a:t>kl</a:t>
            </a:r>
            <a:r>
              <a:rPr lang="sv-SE" sz="2000" u="sng" dirty="0">
                <a:solidFill>
                  <a:schemeClr val="bg1"/>
                </a:solidFill>
              </a:rPr>
              <a:t> 19.00</a:t>
            </a:r>
          </a:p>
          <a:p>
            <a:pPr marL="3813733" lvl="7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Stäng av era kameror</a:t>
            </a:r>
          </a:p>
          <a:p>
            <a:pPr marL="3813733" lvl="7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Stäng av era </a:t>
            </a:r>
            <a:r>
              <a:rPr lang="sv-SE" sz="2000" dirty="0" err="1">
                <a:solidFill>
                  <a:schemeClr val="bg1"/>
                </a:solidFill>
              </a:rPr>
              <a:t>mikrofone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E10424-4338-45BE-B4B6-BD2B8803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7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8859" y="753358"/>
            <a:ext cx="8747765" cy="990628"/>
          </a:xfrm>
        </p:spPr>
        <p:txBody>
          <a:bodyPr/>
          <a:lstStyle/>
          <a:p>
            <a:r>
              <a:rPr lang="sv-SE" dirty="0"/>
              <a:t>Vi räknar färska älg- samt rådjurshögar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6"/>
          <a:stretch>
            <a:fillRect/>
          </a:stretch>
        </p:blipFill>
        <p:spPr>
          <a:xfrm>
            <a:off x="534592" y="1972619"/>
            <a:ext cx="5883156" cy="30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157237A-4015-45B7-875B-301491BB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1" y="1892543"/>
            <a:ext cx="2254009" cy="47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8859" y="753358"/>
            <a:ext cx="8747765" cy="990628"/>
          </a:xfrm>
        </p:spPr>
        <p:txBody>
          <a:bodyPr/>
          <a:lstStyle/>
          <a:p>
            <a:r>
              <a:rPr lang="sv-SE" dirty="0"/>
              <a:t>Vi räknar färska älg- samt rådjurshögar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57237A-4015-45B7-875B-301491BB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71" y="1892543"/>
            <a:ext cx="2254009" cy="474764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FA912F0-8755-4345-BFA1-B595C26DC2C0}"/>
              </a:ext>
            </a:extLst>
          </p:cNvPr>
          <p:cNvSpPr txBox="1"/>
          <p:nvPr/>
        </p:nvSpPr>
        <p:spPr>
          <a:xfrm>
            <a:off x="610007" y="1743986"/>
            <a:ext cx="5935034" cy="1320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sv-SE" sz="2000" b="1" u="sng" dirty="0"/>
              <a:t>Och kategoriserar </a:t>
            </a:r>
            <a:r>
              <a:rPr lang="sv-SE" sz="2000" b="1" u="sng" dirty="0" err="1"/>
              <a:t>marktyp</a:t>
            </a:r>
            <a:endParaRPr lang="sv-SE" sz="2000" b="1" u="sng" dirty="0"/>
          </a:p>
          <a:p>
            <a:pPr marL="342900" indent="-342900" algn="l">
              <a:lnSpc>
                <a:spcPts val="3200"/>
              </a:lnSpc>
              <a:buFontTx/>
              <a:buChar char="-"/>
            </a:pPr>
            <a:r>
              <a:rPr lang="sv-SE" dirty="0"/>
              <a:t>Äldre skog (över 4 m höjd), samt myrar</a:t>
            </a:r>
          </a:p>
          <a:p>
            <a:pPr marL="342900" indent="-342900" algn="l">
              <a:lnSpc>
                <a:spcPts val="3200"/>
              </a:lnSpc>
              <a:buFontTx/>
              <a:buChar char="-"/>
            </a:pPr>
            <a:r>
              <a:rPr lang="sv-SE" dirty="0"/>
              <a:t>Ungskog (under 4 m höjd)</a:t>
            </a:r>
          </a:p>
          <a:p>
            <a:pPr marL="342900" indent="-342900" algn="l">
              <a:lnSpc>
                <a:spcPts val="3200"/>
              </a:lnSpc>
              <a:buFontTx/>
              <a:buChar char="-"/>
            </a:pPr>
            <a:r>
              <a:rPr lang="sv-SE" dirty="0"/>
              <a:t>Öppen mark, jordbruksmark, betesmark</a:t>
            </a:r>
          </a:p>
        </p:txBody>
      </p:sp>
      <p:pic>
        <p:nvPicPr>
          <p:cNvPr id="10" name="Bild 9" descr="Skogsmiljö med hel fyllning">
            <a:extLst>
              <a:ext uri="{FF2B5EF4-FFF2-40B4-BE49-F238E27FC236}">
                <a16:creationId xmlns:a16="http://schemas.microsoft.com/office/drawing/2014/main" id="{D3938FAC-16BE-4ABF-AAB4-CAC2EB63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4962" y="1766657"/>
            <a:ext cx="914400" cy="914400"/>
          </a:xfrm>
          <a:prstGeom prst="rect">
            <a:avLst/>
          </a:prstGeom>
        </p:spPr>
      </p:pic>
      <p:pic>
        <p:nvPicPr>
          <p:cNvPr id="14" name="Bild 13" descr="Gran med hel fyllning">
            <a:extLst>
              <a:ext uri="{FF2B5EF4-FFF2-40B4-BE49-F238E27FC236}">
                <a16:creationId xmlns:a16="http://schemas.microsoft.com/office/drawing/2014/main" id="{5C533728-4026-45E2-A277-D066DF5A0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5395" y="2685715"/>
            <a:ext cx="305348" cy="305348"/>
          </a:xfrm>
          <a:prstGeom prst="rect">
            <a:avLst/>
          </a:prstGeom>
        </p:spPr>
      </p:pic>
      <p:pic>
        <p:nvPicPr>
          <p:cNvPr id="16" name="Bild 15" descr="Gran med hel fyllning">
            <a:extLst>
              <a:ext uri="{FF2B5EF4-FFF2-40B4-BE49-F238E27FC236}">
                <a16:creationId xmlns:a16="http://schemas.microsoft.com/office/drawing/2014/main" id="{9ED9D07A-AB7F-4CE7-90DF-9EA50A19A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3584" y="2685715"/>
            <a:ext cx="305348" cy="305348"/>
          </a:xfrm>
          <a:prstGeom prst="rect">
            <a:avLst/>
          </a:prstGeom>
        </p:spPr>
      </p:pic>
      <p:pic>
        <p:nvPicPr>
          <p:cNvPr id="17" name="Bild 16" descr="Gran med hel fyllning">
            <a:extLst>
              <a:ext uri="{FF2B5EF4-FFF2-40B4-BE49-F238E27FC236}">
                <a16:creationId xmlns:a16="http://schemas.microsoft.com/office/drawing/2014/main" id="{12C6AFBA-3B07-4664-A57B-4B43BBA43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162" y="2685715"/>
            <a:ext cx="305348" cy="305348"/>
          </a:xfrm>
          <a:prstGeom prst="rect">
            <a:avLst/>
          </a:prstGeom>
        </p:spPr>
      </p:pic>
      <p:pic>
        <p:nvPicPr>
          <p:cNvPr id="18" name="Bild 17" descr="Gran med hel fyllning">
            <a:extLst>
              <a:ext uri="{FF2B5EF4-FFF2-40B4-BE49-F238E27FC236}">
                <a16:creationId xmlns:a16="http://schemas.microsoft.com/office/drawing/2014/main" id="{8FD25F19-9335-4235-8708-AF7CB1394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9911" y="2684828"/>
            <a:ext cx="305348" cy="305348"/>
          </a:xfrm>
          <a:prstGeom prst="rect">
            <a:avLst/>
          </a:prstGeom>
        </p:spPr>
      </p:pic>
      <p:pic>
        <p:nvPicPr>
          <p:cNvPr id="21" name="Bild 20" descr="Böljande kullar med hel fyllning">
            <a:extLst>
              <a:ext uri="{FF2B5EF4-FFF2-40B4-BE49-F238E27FC236}">
                <a16:creationId xmlns:a16="http://schemas.microsoft.com/office/drawing/2014/main" id="{D9895987-6E65-4B88-979A-6DFED56E5D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46667" b="-67619"/>
          <a:stretch/>
        </p:blipFill>
        <p:spPr>
          <a:xfrm>
            <a:off x="5005535" y="3043924"/>
            <a:ext cx="914400" cy="597798"/>
          </a:xfrm>
          <a:prstGeom prst="rect">
            <a:avLst/>
          </a:prstGeom>
        </p:spPr>
      </p:pic>
      <p:pic>
        <p:nvPicPr>
          <p:cNvPr id="23" name="Bild 22" descr="Hus med hel fyllning">
            <a:extLst>
              <a:ext uri="{FF2B5EF4-FFF2-40B4-BE49-F238E27FC236}">
                <a16:creationId xmlns:a16="http://schemas.microsoft.com/office/drawing/2014/main" id="{5AFBC14C-F65A-4C81-942A-355E37938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5696" y="4324148"/>
            <a:ext cx="465071" cy="465071"/>
          </a:xfrm>
          <a:prstGeom prst="rect">
            <a:avLst/>
          </a:prstGeom>
        </p:spPr>
      </p:pic>
      <p:pic>
        <p:nvPicPr>
          <p:cNvPr id="25" name="Bild 24" descr="Hus med hel fyllning">
            <a:extLst>
              <a:ext uri="{FF2B5EF4-FFF2-40B4-BE49-F238E27FC236}">
                <a16:creationId xmlns:a16="http://schemas.microsoft.com/office/drawing/2014/main" id="{B6F8A315-4B02-4714-AC79-D16B182547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8156" y="4336625"/>
            <a:ext cx="465071" cy="465071"/>
          </a:xfrm>
          <a:prstGeom prst="rect">
            <a:avLst/>
          </a:prstGeom>
        </p:spPr>
      </p:pic>
      <p:pic>
        <p:nvPicPr>
          <p:cNvPr id="29" name="Bild 28" descr="Väg med hel fyllning">
            <a:extLst>
              <a:ext uri="{FF2B5EF4-FFF2-40B4-BE49-F238E27FC236}">
                <a16:creationId xmlns:a16="http://schemas.microsoft.com/office/drawing/2014/main" id="{0184A418-94C4-4A5F-906D-ECAAF9122D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79362" y="4259570"/>
            <a:ext cx="538355" cy="538355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97B02905-81A3-464D-ACD8-D8BEA8416D47}"/>
              </a:ext>
            </a:extLst>
          </p:cNvPr>
          <p:cNvSpPr txBox="1"/>
          <p:nvPr/>
        </p:nvSpPr>
        <p:spPr>
          <a:xfrm>
            <a:off x="534592" y="4006654"/>
            <a:ext cx="5935034" cy="1320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sv-SE" dirty="0"/>
              <a:t>Ej </a:t>
            </a:r>
            <a:r>
              <a:rPr lang="sv-SE" dirty="0" err="1"/>
              <a:t>inventerbar</a:t>
            </a:r>
            <a:endParaRPr lang="sv-SE" dirty="0"/>
          </a:p>
          <a:p>
            <a:pPr algn="l">
              <a:lnSpc>
                <a:spcPts val="3200"/>
              </a:lnSpc>
            </a:pPr>
            <a:r>
              <a:rPr lang="sv-SE" dirty="0"/>
              <a:t>	- Samhälle, vägar, sjö, hav</a:t>
            </a:r>
          </a:p>
          <a:p>
            <a:pPr algn="l">
              <a:lnSpc>
                <a:spcPts val="3200"/>
              </a:lnSpc>
            </a:pPr>
            <a:r>
              <a:rPr lang="sv-SE" dirty="0"/>
              <a:t>	- Snö- eller mindre vattensamling</a:t>
            </a:r>
          </a:p>
          <a:p>
            <a:pPr algn="l">
              <a:lnSpc>
                <a:spcPts val="3200"/>
              </a:lnSpc>
            </a:pPr>
            <a:r>
              <a:rPr lang="sv-SE" dirty="0"/>
              <a:t>	- Skogsbruk, gallring, nytt hygge, etc.</a:t>
            </a:r>
          </a:p>
          <a:p>
            <a:pPr algn="l">
              <a:lnSpc>
                <a:spcPts val="3200"/>
              </a:lnSpc>
            </a:pPr>
            <a:r>
              <a:rPr lang="sv-SE" dirty="0"/>
              <a:t>	- Plöjd-, nysådd-, brukad åker</a:t>
            </a:r>
          </a:p>
          <a:p>
            <a:pPr algn="l">
              <a:lnSpc>
                <a:spcPts val="3200"/>
              </a:lnSpc>
            </a:pPr>
            <a:r>
              <a:rPr lang="sv-SE" dirty="0"/>
              <a:t>	- Beteshage</a:t>
            </a:r>
          </a:p>
          <a:p>
            <a:pPr algn="l">
              <a:lnSpc>
                <a:spcPts val="3200"/>
              </a:lnSpc>
            </a:pPr>
            <a:r>
              <a:rPr lang="sv-SE" dirty="0"/>
              <a:t>	- Annan orsak</a:t>
            </a:r>
          </a:p>
          <a:p>
            <a:pPr algn="l"/>
            <a:r>
              <a:rPr lang="sv-SE" b="1" dirty="0">
                <a:sym typeface="Wingdings" panose="05000000000000000000" pitchFamily="2" charset="2"/>
              </a:rPr>
              <a:t> De ytor som inventeras ska ha varit opåverkade från oktober till dess att inventeringen genomförs</a:t>
            </a:r>
            <a:endParaRPr lang="sv-SE" b="1" dirty="0"/>
          </a:p>
        </p:txBody>
      </p:sp>
      <p:pic>
        <p:nvPicPr>
          <p:cNvPr id="34" name="Bild 33" descr="Bock med hel fyllning">
            <a:extLst>
              <a:ext uri="{FF2B5EF4-FFF2-40B4-BE49-F238E27FC236}">
                <a16:creationId xmlns:a16="http://schemas.microsoft.com/office/drawing/2014/main" id="{20C023AE-3281-4A8B-9B9E-DD0754235F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588" y="4103739"/>
            <a:ext cx="200742" cy="2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28DEE-3A3F-4B1F-B4DE-D2BE22FF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09276"/>
            <a:ext cx="4361392" cy="1119171"/>
          </a:xfrm>
        </p:spPr>
        <p:txBody>
          <a:bodyPr/>
          <a:lstStyle/>
          <a:p>
            <a:r>
              <a:rPr lang="sv-SE" dirty="0"/>
              <a:t>Använda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153026-659A-4A94-B221-8E6D2C2C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5884F0-1346-48B9-8FB8-693C9954C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1917" y="1671322"/>
            <a:ext cx="4362450" cy="3705225"/>
          </a:xfrm>
        </p:spPr>
        <p:txBody>
          <a:bodyPr/>
          <a:lstStyle/>
          <a:p>
            <a:r>
              <a:rPr lang="sv-SE" sz="2400" dirty="0"/>
              <a:t>Fulladdad telefon</a:t>
            </a:r>
          </a:p>
          <a:p>
            <a:r>
              <a:rPr lang="sv-SE" sz="2400" dirty="0"/>
              <a:t>Ladda ner inventeringen innan</a:t>
            </a:r>
          </a:p>
          <a:p>
            <a:r>
              <a:rPr lang="sv-SE" sz="2400" dirty="0"/>
              <a:t>Fungerar oavsett täckning. Vid dålig täckning se till att </a:t>
            </a:r>
            <a:r>
              <a:rPr lang="sv-SE" sz="2400" dirty="0" err="1"/>
              <a:t>appen</a:t>
            </a:r>
            <a:r>
              <a:rPr lang="sv-SE" sz="2400" dirty="0"/>
              <a:t> får vara igång när ni får kontakt igen</a:t>
            </a:r>
          </a:p>
          <a:p>
            <a:r>
              <a:rPr lang="sv-SE" sz="2400" dirty="0"/>
              <a:t>Ni knappar in er inventeringsnyckel under ”grupper”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Vika: </a:t>
            </a:r>
            <a:r>
              <a:rPr lang="sv-SE" sz="2400" dirty="0">
                <a:highlight>
                  <a:srgbClr val="FFFF00"/>
                </a:highlight>
              </a:rPr>
              <a:t>INVBKJZ9U</a:t>
            </a:r>
          </a:p>
          <a:p>
            <a:pPr marL="0" indent="0">
              <a:buNone/>
            </a:pPr>
            <a:r>
              <a:rPr lang="sv-SE" sz="2400" dirty="0" err="1"/>
              <a:t>Stjärnsund</a:t>
            </a:r>
            <a:r>
              <a:rPr lang="sv-SE" sz="2400" dirty="0"/>
              <a:t>: </a:t>
            </a:r>
            <a:r>
              <a:rPr lang="sv-SE" sz="2400" dirty="0">
                <a:highlight>
                  <a:srgbClr val="FFFF00"/>
                </a:highlight>
              </a:rPr>
              <a:t>INVWQX78W</a:t>
            </a:r>
          </a:p>
          <a:p>
            <a:pPr marL="0" indent="0">
              <a:buNone/>
            </a:pPr>
            <a:r>
              <a:rPr lang="sv-SE" sz="2400" dirty="0" err="1"/>
              <a:t>Garpenberg</a:t>
            </a:r>
            <a:r>
              <a:rPr lang="sv-SE" sz="2400" dirty="0"/>
              <a:t>: </a:t>
            </a:r>
            <a:r>
              <a:rPr lang="sv-SE" sz="2400" dirty="0">
                <a:highlight>
                  <a:srgbClr val="FFFF00"/>
                </a:highlight>
              </a:rPr>
              <a:t>INV9VG2QW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B8DABD8-7641-4384-9C22-DB9AFCDB6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5469E8D-29A9-4355-AE94-39885117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34" y="647701"/>
            <a:ext cx="2856141" cy="6045176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2464216-CC11-4EDC-9A25-0DE81BF7E3FF}"/>
              </a:ext>
            </a:extLst>
          </p:cNvPr>
          <p:cNvCxnSpPr>
            <a:cxnSpLocks/>
          </p:cNvCxnSpPr>
          <p:nvPr/>
        </p:nvCxnSpPr>
        <p:spPr>
          <a:xfrm>
            <a:off x="2781300" y="5857875"/>
            <a:ext cx="5152575" cy="984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D33ABB71-2151-44B4-A03D-0DD8FCD78902}"/>
              </a:ext>
            </a:extLst>
          </p:cNvPr>
          <p:cNvSpPr/>
          <p:nvPr/>
        </p:nvSpPr>
        <p:spPr>
          <a:xfrm>
            <a:off x="7744504" y="5715000"/>
            <a:ext cx="666071" cy="3714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28DEE-3A3F-4B1F-B4DE-D2BE22FF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153026-659A-4A94-B221-8E6D2C2C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F6B761-1A14-4F15-BB1B-ADE8C0116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5884F0-1346-48B9-8FB8-693C9954C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/>
              <a:t>Navigering</a:t>
            </a:r>
          </a:p>
          <a:p>
            <a:r>
              <a:rPr lang="sv-SE" sz="2400" dirty="0"/>
              <a:t>Bara punkter inom 5 km syns i telefonen</a:t>
            </a:r>
          </a:p>
          <a:p>
            <a:r>
              <a:rPr lang="sv-SE" sz="2400" dirty="0"/>
              <a:t>Norr upp i normalläge, om du vill kan du vrida kartan</a:t>
            </a:r>
          </a:p>
          <a:p>
            <a:r>
              <a:rPr lang="sv-SE" sz="2400" dirty="0"/>
              <a:t>När du är framme vid provytan ”signalerar” </a:t>
            </a:r>
            <a:r>
              <a:rPr lang="sv-SE" sz="2400" dirty="0" err="1"/>
              <a:t>appen</a:t>
            </a:r>
            <a:r>
              <a:rPr lang="sv-SE" sz="2400" dirty="0"/>
              <a:t> om du tillåtit detta</a:t>
            </a:r>
          </a:p>
          <a:p>
            <a:endParaRPr lang="sv-SE" sz="2400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B8DABD8-7641-4384-9C22-DB9AFCDB6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3E4A00-F4F1-42FE-8DA5-15A8BD00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1" t="7814"/>
          <a:stretch/>
        </p:blipFill>
        <p:spPr>
          <a:xfrm>
            <a:off x="7039897" y="2497394"/>
            <a:ext cx="1263562" cy="42935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1F636DD-124D-472B-A07E-E10A26160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434" y="647701"/>
            <a:ext cx="2856141" cy="60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28DEE-3A3F-4B1F-B4DE-D2BE22FF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153026-659A-4A94-B221-8E6D2C2C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F6B761-1A14-4F15-BB1B-ADE8C0116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5884F0-1346-48B9-8FB8-693C9954C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/>
              <a:t>Navigering</a:t>
            </a:r>
          </a:p>
          <a:p>
            <a:r>
              <a:rPr lang="sv-SE" sz="2400" dirty="0"/>
              <a:t>När man är framme kommer frågan om man vill registrera ett resultat</a:t>
            </a:r>
          </a:p>
          <a:p>
            <a:r>
              <a:rPr lang="sv-SE" sz="2400" dirty="0"/>
              <a:t>Det går också att fylla i resultat fastän man inte står på provytan (det kan tex vara mitt i en sjö). Klicka då på aktuell yta i kartan</a:t>
            </a:r>
          </a:p>
          <a:p>
            <a:endParaRPr lang="sv-SE" sz="2400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B8DABD8-7641-4384-9C22-DB9AFCDB6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5DD3460-0932-40E4-BF89-5A8D87EEF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70" t="8085" r="9885" b="10192"/>
          <a:stretch/>
        </p:blipFill>
        <p:spPr>
          <a:xfrm>
            <a:off x="6356368" y="630212"/>
            <a:ext cx="2901915" cy="61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328DEE-3A3F-4B1F-B4DE-D2BE22FF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153026-659A-4A94-B221-8E6D2C2C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F6B761-1A14-4F15-BB1B-ADE8C0116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5884F0-1346-48B9-8FB8-693C9954CA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/>
              <a:t>Navigering</a:t>
            </a:r>
          </a:p>
          <a:p>
            <a:r>
              <a:rPr lang="sv-SE" sz="2400" dirty="0"/>
              <a:t>När man är framme kommer frågan om man vill registrera ett resultat</a:t>
            </a:r>
          </a:p>
          <a:p>
            <a:r>
              <a:rPr lang="sv-SE" sz="2400" dirty="0"/>
              <a:t>Det går också att fylla i resultat fastän man inte står på provytan (det kan tex vara mitt i en sjö). Klicka då på aktuell yta i kartan</a:t>
            </a:r>
          </a:p>
          <a:p>
            <a:endParaRPr lang="sv-SE" sz="2400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B8DABD8-7641-4384-9C22-DB9AFCDB6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60F4BB-5141-427E-8734-FF954FFA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10" y="718969"/>
            <a:ext cx="2835529" cy="59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får ni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Översiktskartor över området </a:t>
            </a:r>
          </a:p>
          <a:p>
            <a:r>
              <a:rPr lang="sv-SE" sz="2400" dirty="0"/>
              <a:t>Fältinstruktion</a:t>
            </a:r>
          </a:p>
          <a:p>
            <a:endParaRPr lang="sv-SE" sz="2400" dirty="0"/>
          </a:p>
          <a:p>
            <a:r>
              <a:rPr lang="sv-SE" sz="2400" dirty="0"/>
              <a:t>Tillgång till spillningsinventeringen via Viltdata </a:t>
            </a:r>
            <a:r>
              <a:rPr lang="sv-SE" sz="2400" dirty="0" err="1"/>
              <a:t>appen</a:t>
            </a:r>
            <a:endParaRPr lang="sv-SE" sz="2400" dirty="0"/>
          </a:p>
          <a:p>
            <a:endParaRPr lang="sv-SE" sz="2400" dirty="0"/>
          </a:p>
        </p:txBody>
      </p:sp>
      <p:pic>
        <p:nvPicPr>
          <p:cNvPr id="15" name="Platshållare för bild 14" descr="En bild som visar text&#10;&#10;Automatiskt genererad beskrivning">
            <a:extLst>
              <a:ext uri="{FF2B5EF4-FFF2-40B4-BE49-F238E27FC236}">
                <a16:creationId xmlns:a16="http://schemas.microsoft.com/office/drawing/2014/main" id="{D25C8F8A-A8C9-4D19-8059-D9FA7C8616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b="5114"/>
          <a:stretch>
            <a:fillRect/>
          </a:stretch>
        </p:blipFill>
        <p:spPr>
          <a:xfrm>
            <a:off x="5657850" y="922338"/>
            <a:ext cx="4498975" cy="5715000"/>
          </a:xfrm>
        </p:spPr>
      </p:pic>
    </p:spTree>
    <p:extLst>
      <p:ext uri="{BB962C8B-B14F-4D97-AF65-F5344CB8AC3E}">
        <p14:creationId xmlns:p14="http://schemas.microsoft.com/office/powerpoint/2010/main" val="3193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591" y="1160447"/>
            <a:ext cx="5227231" cy="555628"/>
          </a:xfrm>
        </p:spPr>
        <p:txBody>
          <a:bodyPr/>
          <a:lstStyle/>
          <a:p>
            <a:r>
              <a:rPr lang="sv-SE" dirty="0"/>
              <a:t>Detta behöver ni också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Fulladdad telefon</a:t>
            </a:r>
            <a:endParaRPr lang="sv-SE" sz="2400" b="1" i="1" u="sng" dirty="0"/>
          </a:p>
          <a:p>
            <a:r>
              <a:rPr lang="sv-SE" sz="2400" dirty="0"/>
              <a:t>Käpp 1,78 meter lång</a:t>
            </a:r>
          </a:p>
          <a:p>
            <a:r>
              <a:rPr lang="sv-SE" sz="2400" dirty="0"/>
              <a:t>Snöre 5,64 meter långt</a:t>
            </a:r>
          </a:p>
          <a:p>
            <a:r>
              <a:rPr lang="sv-SE" sz="2400" dirty="0"/>
              <a:t>Centrumkäppar (underlättar)</a:t>
            </a:r>
          </a:p>
        </p:txBody>
      </p:sp>
      <p:pic>
        <p:nvPicPr>
          <p:cNvPr id="8" name="Platshållare för bild 14" descr="En bild som visar text&#10;&#10;Automatiskt genererad beskrivning">
            <a:extLst>
              <a:ext uri="{FF2B5EF4-FFF2-40B4-BE49-F238E27FC236}">
                <a16:creationId xmlns:a16="http://schemas.microsoft.com/office/drawing/2014/main" id="{D44E2B7C-60BF-43DE-AEEC-DEBF117E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b="5114"/>
          <a:stretch>
            <a:fillRect/>
          </a:stretch>
        </p:blipFill>
        <p:spPr>
          <a:xfrm>
            <a:off x="5657850" y="922338"/>
            <a:ext cx="4498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som inventerar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sv-SE" altLang="sv-SE" sz="2400" dirty="0"/>
          </a:p>
          <a:p>
            <a:r>
              <a:rPr lang="sv-SE" altLang="sv-SE" sz="2400" dirty="0"/>
              <a:t>Terränggående</a:t>
            </a:r>
          </a:p>
          <a:p>
            <a:endParaRPr lang="sv-SE" altLang="sv-SE" sz="2400" dirty="0"/>
          </a:p>
          <a:p>
            <a:r>
              <a:rPr lang="sv-SE" altLang="sv-SE" sz="2400" dirty="0"/>
              <a:t>Van att gå i skogen och se spillning</a:t>
            </a:r>
          </a:p>
          <a:p>
            <a:endParaRPr lang="sv-SE" altLang="sv-SE" sz="2400" dirty="0"/>
          </a:p>
          <a:p>
            <a:r>
              <a:rPr lang="sv-SE" altLang="sv-SE" sz="2400" dirty="0"/>
              <a:t>Kartvana, kompassvana</a:t>
            </a:r>
          </a:p>
          <a:p>
            <a:pPr marL="0" indent="0">
              <a:buNone/>
            </a:pPr>
            <a:endParaRPr lang="sv-SE" altLang="sv-SE" sz="2400" dirty="0"/>
          </a:p>
          <a:p>
            <a:r>
              <a:rPr lang="sv-SE" altLang="sv-SE" sz="2400" dirty="0"/>
              <a:t>Noggrann och ärlig</a:t>
            </a:r>
          </a:p>
          <a:p>
            <a:endParaRPr lang="sv-SE" altLang="sv-SE" sz="2400" dirty="0"/>
          </a:p>
          <a:p>
            <a:r>
              <a:rPr lang="sv-SE" altLang="sv-SE" sz="2400" b="1" dirty="0"/>
              <a:t>Intresserad av uppgiften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13" name="AutoShape 4" descr="Emil Randem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77618" y="-596724"/>
            <a:ext cx="1249446" cy="12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sv-SE" sz="1984"/>
          </a:p>
        </p:txBody>
      </p:sp>
      <p:sp>
        <p:nvSpPr>
          <p:cNvPr id="14" name="AutoShape 6" descr="Emil Randem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45613" y="-428732"/>
            <a:ext cx="1249446" cy="12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sv-SE" sz="1984"/>
          </a:p>
        </p:txBody>
      </p:sp>
      <p:sp>
        <p:nvSpPr>
          <p:cNvPr id="15" name="AutoShape 8" descr="Emil Randem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13604" y="-260740"/>
            <a:ext cx="1249446" cy="12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sv-SE" sz="1984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980"/>
          <a:stretch/>
        </p:blipFill>
        <p:spPr>
          <a:xfrm>
            <a:off x="5348861" y="1311609"/>
            <a:ext cx="4534980" cy="5395945"/>
          </a:xfrm>
        </p:spPr>
      </p:pic>
      <p:sp>
        <p:nvSpPr>
          <p:cNvPr id="16" name="textruta 15"/>
          <p:cNvSpPr txBox="1"/>
          <p:nvPr/>
        </p:nvSpPr>
        <p:spPr>
          <a:xfrm>
            <a:off x="5342952" y="6479478"/>
            <a:ext cx="1170513" cy="228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2" dirty="0">
                <a:solidFill>
                  <a:schemeClr val="bg1"/>
                </a:solidFill>
              </a:rPr>
              <a:t>Foto: Niclas </a:t>
            </a:r>
            <a:r>
              <a:rPr lang="sv-SE" sz="882" dirty="0" err="1">
                <a:solidFill>
                  <a:schemeClr val="bg1"/>
                </a:solidFill>
              </a:rPr>
              <a:t>Erdenvik</a:t>
            </a:r>
            <a:r>
              <a:rPr lang="sv-SE" sz="882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 andel tomma provytor – </a:t>
            </a:r>
            <a:r>
              <a:rPr lang="sv-SE" u="sng" dirty="0"/>
              <a:t>noll är också ett resultat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2856" r="2193" b="2856"/>
          <a:stretch>
            <a:fillRect/>
          </a:stretch>
        </p:blipFill>
        <p:spPr>
          <a:xfrm>
            <a:off x="2115239" y="2363103"/>
            <a:ext cx="6511363" cy="43002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7AE48DF-FA79-426D-8167-24EC32090DFB}"/>
              </a:ext>
            </a:extLst>
          </p:cNvPr>
          <p:cNvSpPr txBox="1"/>
          <p:nvPr/>
        </p:nvSpPr>
        <p:spPr>
          <a:xfrm>
            <a:off x="3670300" y="2865436"/>
            <a:ext cx="4906274" cy="20748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sv-SE" sz="2400" dirty="0">
                <a:highlight>
                  <a:srgbClr val="FFFF00"/>
                </a:highlight>
              </a:rPr>
              <a:t>Exempel på hur fördelningen av antal </a:t>
            </a:r>
          </a:p>
          <a:p>
            <a:pPr algn="l">
              <a:lnSpc>
                <a:spcPts val="3200"/>
              </a:lnSpc>
            </a:pPr>
            <a:r>
              <a:rPr lang="sv-SE" sz="2400" dirty="0">
                <a:highlight>
                  <a:srgbClr val="FFFF00"/>
                </a:highlight>
              </a:rPr>
              <a:t>högar per provyta i en inventering kan se ut</a:t>
            </a:r>
          </a:p>
        </p:txBody>
      </p:sp>
    </p:spTree>
    <p:extLst>
      <p:ext uri="{BB962C8B-B14F-4D97-AF65-F5344CB8AC3E}">
        <p14:creationId xmlns:p14="http://schemas.microsoft.com/office/powerpoint/2010/main" val="4461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36435-4146-4078-BB54-F85BFBC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Områdesvis hierarki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68B46B-B072-4C76-ACE6-FB47173F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u="sng" dirty="0"/>
              <a:t>ÄLGAR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Nationellt</a:t>
            </a:r>
          </a:p>
          <a:p>
            <a:pPr lvl="1"/>
            <a:r>
              <a:rPr lang="sv-SE" sz="2400" dirty="0"/>
              <a:t>Länsvis</a:t>
            </a:r>
          </a:p>
          <a:p>
            <a:pPr lvl="2"/>
            <a:r>
              <a:rPr lang="sv-SE" dirty="0"/>
              <a:t>Älgförvaltningsområden</a:t>
            </a:r>
          </a:p>
          <a:p>
            <a:pPr lvl="3"/>
            <a:r>
              <a:rPr lang="sv-SE" sz="2400" dirty="0" err="1"/>
              <a:t>Älgskötselområden</a:t>
            </a:r>
            <a:r>
              <a:rPr lang="sv-SE" sz="2400" dirty="0"/>
              <a:t> och Licensområden</a:t>
            </a:r>
          </a:p>
          <a:p>
            <a:pPr lvl="4"/>
            <a:r>
              <a:rPr lang="sv-SE" sz="2400" dirty="0"/>
              <a:t>Jaktlag</a:t>
            </a:r>
          </a:p>
          <a:p>
            <a:pPr lvl="5"/>
            <a:r>
              <a:rPr lang="sv-SE" sz="2400" dirty="0"/>
              <a:t>Jägare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D9DE0A-EC11-4B51-BCD2-479E7230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2</a:t>
            </a:fld>
            <a:endParaRPr lang="sv-SE"/>
          </a:p>
        </p:txBody>
      </p:sp>
      <p:pic>
        <p:nvPicPr>
          <p:cNvPr id="12" name="Platshållare för bild 11" descr="En bild som visar vatten, utomhus, himmel, hund&#10;&#10;Automatiskt genererad beskrivning">
            <a:extLst>
              <a:ext uri="{FF2B5EF4-FFF2-40B4-BE49-F238E27FC236}">
                <a16:creationId xmlns:a16="http://schemas.microsoft.com/office/drawing/2014/main" id="{CBB3A45B-D341-4468-A53E-004E56B202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 b="10723"/>
          <a:stretch>
            <a:fillRect/>
          </a:stretch>
        </p:blipFill>
        <p:spPr/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06B0C53F-782D-4ED1-A84D-955DDFC1395C}"/>
              </a:ext>
            </a:extLst>
          </p:cNvPr>
          <p:cNvSpPr txBox="1"/>
          <p:nvPr/>
        </p:nvSpPr>
        <p:spPr>
          <a:xfrm>
            <a:off x="8580179" y="5708072"/>
            <a:ext cx="1113050" cy="3879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sv-SE" sz="800" dirty="0">
                <a:solidFill>
                  <a:schemeClr val="bg1"/>
                </a:solidFill>
                <a:latin typeface="+mj-lt"/>
              </a:rPr>
              <a:t>Foto: Oscar von Stockenström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3A0A5CE-76F4-4B47-8A3E-830816DB82C8}"/>
              </a:ext>
            </a:extLst>
          </p:cNvPr>
          <p:cNvSpPr txBox="1"/>
          <p:nvPr/>
        </p:nvSpPr>
        <p:spPr>
          <a:xfrm>
            <a:off x="8550849" y="3212522"/>
            <a:ext cx="1113050" cy="3879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sv-SE" sz="800" dirty="0">
                <a:solidFill>
                  <a:schemeClr val="bg1"/>
                </a:solidFill>
                <a:latin typeface="+mj-lt"/>
              </a:rPr>
              <a:t>Foto: Erik Sjöberg / </a:t>
            </a:r>
            <a:r>
              <a:rPr lang="sv-SE" sz="800">
                <a:solidFill>
                  <a:schemeClr val="bg1"/>
                </a:solidFill>
                <a:latin typeface="+mj-lt"/>
              </a:rPr>
              <a:t>Mostphotos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4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Lycka till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34592" y="1765908"/>
            <a:ext cx="9832280" cy="486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Inventeringen genomförs under en </a:t>
            </a:r>
          </a:p>
          <a:p>
            <a:pPr marL="0" indent="0">
              <a:buNone/>
            </a:pPr>
            <a:r>
              <a:rPr lang="sv-SE" sz="2400" dirty="0"/>
              <a:t>Niodagars (9) period… </a:t>
            </a:r>
            <a:r>
              <a:rPr lang="sv-SE" sz="2400" b="1" u="sng" dirty="0">
                <a:highlight>
                  <a:srgbClr val="FFFF00"/>
                </a:highlight>
              </a:rPr>
              <a:t>XX april till och med XX maj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Frågor om inventeringen besvaras i första hand av: </a:t>
            </a:r>
            <a:r>
              <a:rPr lang="sv-SE" sz="2400" dirty="0" err="1">
                <a:highlight>
                  <a:srgbClr val="FFFF00"/>
                </a:highlight>
              </a:rPr>
              <a:t>xxxxx</a:t>
            </a:r>
            <a:r>
              <a:rPr lang="sv-SE" sz="2400" dirty="0">
                <a:highlight>
                  <a:srgbClr val="FFFF00"/>
                </a:highlight>
              </a:rPr>
              <a:t> </a:t>
            </a:r>
            <a:r>
              <a:rPr lang="sv-SE" sz="2400" dirty="0" err="1">
                <a:highlight>
                  <a:srgbClr val="FFFF00"/>
                </a:highlight>
              </a:rPr>
              <a:t>xxxxxxx</a:t>
            </a:r>
            <a:endParaRPr lang="sv-SE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sz="2400" dirty="0"/>
              <a:t>När det gäller vem som tar vilken trakt så är det xxx </a:t>
            </a:r>
            <a:r>
              <a:rPr lang="sv-SE" sz="2400" dirty="0" err="1"/>
              <a:t>xxx</a:t>
            </a:r>
            <a:r>
              <a:rPr lang="sv-SE" sz="2400" dirty="0"/>
              <a:t> i samråd med respektive jaktområde som meddelar detta</a:t>
            </a:r>
            <a:r>
              <a:rPr lang="sv-SE" sz="2400" dirty="0">
                <a:highlight>
                  <a:srgbClr val="FFFF00"/>
                </a:highlight>
              </a:rPr>
              <a:t>			</a:t>
            </a:r>
            <a:endParaRPr lang="sv-SE" sz="2400" u="sng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83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267604-8BEC-4772-AE33-CED8A1BED2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8589746" y="5665076"/>
            <a:ext cx="1048241" cy="4309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sv-SE" sz="800" dirty="0">
                <a:solidFill>
                  <a:schemeClr val="bg1"/>
                </a:solidFill>
              </a:rPr>
              <a:t>Foto: Madeleine Lewander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2C4AED-6F7D-4787-A6AF-12BC221A56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713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Metoder för inventering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530942" y="2408452"/>
            <a:ext cx="5080904" cy="3707213"/>
          </a:xfrm>
        </p:spPr>
        <p:txBody>
          <a:bodyPr/>
          <a:lstStyle/>
          <a:p>
            <a:pPr marL="503997" lvl="1" indent="0">
              <a:buNone/>
            </a:pPr>
            <a:r>
              <a:rPr lang="sv-SE" dirty="0"/>
              <a:t>Spillning</a:t>
            </a:r>
          </a:p>
          <a:p>
            <a:pPr lvl="2"/>
            <a:r>
              <a:rPr lang="sv-SE" dirty="0"/>
              <a:t>Oftast Älgförvaltningsområden</a:t>
            </a:r>
          </a:p>
          <a:p>
            <a:pPr lvl="2"/>
            <a:r>
              <a:rPr lang="sv-SE" dirty="0"/>
              <a:t>Älg och rådjur</a:t>
            </a:r>
          </a:p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68155C4-4E83-4F2F-9EC4-3A674B9E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33" y="4152286"/>
            <a:ext cx="4667813" cy="22703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99FF836-A0DB-4D62-A333-DA982B01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787603"/>
            <a:ext cx="2676463" cy="56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/>
              <a:t>Vad behöver vi för kunskap om älgen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9D95BB3-69C8-4786-A70C-030A8596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34" y="2062145"/>
            <a:ext cx="4361392" cy="3707213"/>
          </a:xfrm>
        </p:spPr>
        <p:txBody>
          <a:bodyPr/>
          <a:lstStyle/>
          <a:p>
            <a:r>
              <a:rPr lang="sv-SE" altLang="sv-SE" sz="1400" b="1" dirty="0"/>
              <a:t>Älgens reproduktion och stammens sammansättning</a:t>
            </a:r>
          </a:p>
          <a:p>
            <a:pPr lvl="1"/>
            <a:r>
              <a:rPr lang="sv-SE" altLang="sv-SE" sz="1400" dirty="0" err="1"/>
              <a:t>Älgobs</a:t>
            </a:r>
            <a:endParaRPr lang="sv-SE" altLang="sv-SE" sz="1400" dirty="0"/>
          </a:p>
          <a:p>
            <a:r>
              <a:rPr lang="sv-SE" altLang="sv-SE" sz="1400" b="1" dirty="0"/>
              <a:t>Älgtäthet</a:t>
            </a:r>
          </a:p>
          <a:p>
            <a:pPr lvl="1"/>
            <a:r>
              <a:rPr lang="sv-SE" altLang="sv-SE" sz="1400" dirty="0"/>
              <a:t>Spillningsinventeringar</a:t>
            </a:r>
          </a:p>
          <a:p>
            <a:pPr lvl="1"/>
            <a:r>
              <a:rPr lang="sv-SE" altLang="sv-SE" sz="1400" dirty="0"/>
              <a:t>(Flyginventeringar)</a:t>
            </a:r>
          </a:p>
          <a:p>
            <a:r>
              <a:rPr lang="sv-SE" altLang="sv-SE" sz="1400" b="1" dirty="0"/>
              <a:t>Trafik och övrig dödlighet</a:t>
            </a:r>
          </a:p>
          <a:p>
            <a:pPr lvl="1"/>
            <a:r>
              <a:rPr lang="sv-SE" altLang="sv-SE" sz="1400" dirty="0"/>
              <a:t>Viltolycka.se och Viltdata</a:t>
            </a:r>
          </a:p>
          <a:p>
            <a:pPr marL="198425" lvl="2" indent="0">
              <a:spcAft>
                <a:spcPts val="660"/>
              </a:spcAft>
              <a:buNone/>
            </a:pPr>
            <a:endParaRPr lang="sv-SE" altLang="sv-SE" sz="1400" dirty="0"/>
          </a:p>
          <a:p>
            <a:pPr marL="0" indent="0">
              <a:buNone/>
            </a:pPr>
            <a:r>
              <a:rPr lang="sv-SE" altLang="sv-SE" sz="1400" b="1" u="sng" dirty="0"/>
              <a:t>STORA ROVDJUR</a:t>
            </a:r>
          </a:p>
          <a:p>
            <a:r>
              <a:rPr lang="sv-SE" altLang="sv-SE" sz="1400" b="1" dirty="0"/>
              <a:t>Vargrevirets storlek och utbredning</a:t>
            </a:r>
          </a:p>
          <a:p>
            <a:pPr lvl="1"/>
            <a:r>
              <a:rPr lang="sv-SE" altLang="sv-SE" sz="1400" dirty="0"/>
              <a:t>Ta hjälp av länsstyrelsen</a:t>
            </a:r>
          </a:p>
          <a:p>
            <a:pPr marL="198425" lvl="1" indent="0">
              <a:buNone/>
            </a:pPr>
            <a:endParaRPr lang="sv-SE" altLang="sv-SE" sz="1400" dirty="0"/>
          </a:p>
          <a:p>
            <a:r>
              <a:rPr lang="sv-SE" altLang="sv-SE" sz="1400" b="1" dirty="0"/>
              <a:t>Björntäthet</a:t>
            </a:r>
          </a:p>
          <a:p>
            <a:pPr lvl="1"/>
            <a:r>
              <a:rPr lang="sv-SE" altLang="sv-SE" sz="1400" dirty="0"/>
              <a:t>Spillningsinventeringar</a:t>
            </a:r>
          </a:p>
          <a:p>
            <a:pPr lvl="1"/>
            <a:r>
              <a:rPr lang="sv-SE" altLang="sv-SE" sz="1400" dirty="0" err="1"/>
              <a:t>Rovobs</a:t>
            </a:r>
            <a:r>
              <a:rPr lang="sv-SE" altLang="sv-SE" sz="1400" dirty="0"/>
              <a:t> / </a:t>
            </a:r>
            <a:r>
              <a:rPr lang="sv-SE" altLang="sv-SE" sz="1400" dirty="0" err="1"/>
              <a:t>Älgobs</a:t>
            </a:r>
            <a:endParaRPr lang="sv-SE" altLang="sv-SE" sz="1400" dirty="0"/>
          </a:p>
          <a:p>
            <a:pPr marL="0" indent="0">
              <a:buNone/>
            </a:pPr>
            <a:endParaRPr lang="sv-SE" altLang="sv-SE" sz="1400" dirty="0"/>
          </a:p>
          <a:p>
            <a:endParaRPr lang="sv-SE" sz="1400" dirty="0"/>
          </a:p>
        </p:txBody>
      </p:sp>
      <p:pic>
        <p:nvPicPr>
          <p:cNvPr id="12" name="Platshållare för bild 11" descr="En bild som visar snö, utomhus, träd, däggdjur&#10;&#10;Automatiskt genererad beskrivning">
            <a:extLst>
              <a:ext uri="{FF2B5EF4-FFF2-40B4-BE49-F238E27FC236}">
                <a16:creationId xmlns:a16="http://schemas.microsoft.com/office/drawing/2014/main" id="{C1672E06-A62E-42DA-BD3E-3CC299006B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2" r="23952"/>
          <a:stretch>
            <a:fillRect/>
          </a:stretch>
        </p:blipFill>
        <p:spPr/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34FD2627-E080-4F55-8168-073C2822B314}"/>
              </a:ext>
            </a:extLst>
          </p:cNvPr>
          <p:cNvSpPr txBox="1"/>
          <p:nvPr/>
        </p:nvSpPr>
        <p:spPr>
          <a:xfrm>
            <a:off x="9055303" y="5617535"/>
            <a:ext cx="1171909" cy="4784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sv-SE" sz="800" dirty="0"/>
              <a:t>Foto: </a:t>
            </a:r>
            <a:r>
              <a:rPr lang="sv-SE" sz="800" dirty="0" err="1"/>
              <a:t>Mostphotos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29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27" y="604801"/>
            <a:ext cx="2642035" cy="3740506"/>
          </a:xfrm>
          <a:solidFill>
            <a:schemeClr val="bg1">
              <a:lumMod val="8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endParaRPr lang="sv-SE" dirty="0"/>
          </a:p>
          <a:p>
            <a:r>
              <a:rPr lang="sv-SE" dirty="0"/>
              <a:t>En av basinventeringarna i älgjaktsystemet</a:t>
            </a:r>
          </a:p>
          <a:p>
            <a:endParaRPr lang="sv-SE" dirty="0"/>
          </a:p>
          <a:p>
            <a:r>
              <a:rPr lang="sv-SE" dirty="0"/>
              <a:t>Ger trender över tid och en uppskattning av tätheter- djur / 1000 ha </a:t>
            </a:r>
          </a:p>
          <a:p>
            <a:pPr marL="198425" lvl="1" indent="0">
              <a:buNone/>
            </a:pPr>
            <a:r>
              <a:rPr lang="sv-SE" dirty="0"/>
              <a:t>Samt ett mått på kvalitén i inventeringen</a:t>
            </a:r>
          </a:p>
          <a:p>
            <a:pPr marL="198425" lvl="1" indent="0">
              <a:buNone/>
            </a:pPr>
            <a:r>
              <a:rPr lang="sv-SE" dirty="0"/>
              <a:t>	(95 % Konfidensintervall)</a:t>
            </a:r>
          </a:p>
          <a:p>
            <a:endParaRPr lang="sv-SE" dirty="0"/>
          </a:p>
          <a:p>
            <a:r>
              <a:rPr lang="sv-SE" dirty="0"/>
              <a:t>Spillningsinventering tillsammans med en väl fungerande </a:t>
            </a:r>
            <a:r>
              <a:rPr lang="sv-SE" dirty="0" err="1"/>
              <a:t>älgobs</a:t>
            </a:r>
            <a:r>
              <a:rPr lang="sv-SE" dirty="0"/>
              <a:t> ger…</a:t>
            </a:r>
          </a:p>
          <a:p>
            <a:pPr lvl="1"/>
            <a:r>
              <a:rPr lang="sv-SE" dirty="0"/>
              <a:t>Säkrare uppskattning av älgstammen än tex flyginventering</a:t>
            </a:r>
          </a:p>
          <a:p>
            <a:pPr lvl="1"/>
            <a:r>
              <a:rPr lang="sv-SE" dirty="0"/>
              <a:t>Som startvärde gör gärna två år i följd</a:t>
            </a:r>
          </a:p>
          <a:p>
            <a:pPr lvl="1"/>
            <a:r>
              <a:rPr lang="sv-SE" dirty="0"/>
              <a:t>Därefter vart annat, vart tredje år</a:t>
            </a:r>
          </a:p>
          <a:p>
            <a:pPr lvl="1"/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39" y="4484696"/>
            <a:ext cx="3611809" cy="20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5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Design av inventering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2297"/>
          <a:stretch/>
        </p:blipFill>
        <p:spPr>
          <a:xfrm>
            <a:off x="6221679" y="604818"/>
            <a:ext cx="3172376" cy="3175019"/>
          </a:xfrm>
          <a:solidFill>
            <a:schemeClr val="bg1">
              <a:lumMod val="8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sv-SE" dirty="0"/>
          </a:p>
          <a:p>
            <a:r>
              <a:rPr lang="sv-SE" dirty="0"/>
              <a:t>Man väljer ut ett område</a:t>
            </a:r>
          </a:p>
          <a:p>
            <a:pPr lvl="1"/>
            <a:r>
              <a:rPr lang="sv-SE" dirty="0"/>
              <a:t>Företrädelsevis ett område med en egen älgstam - ÄFO</a:t>
            </a:r>
          </a:p>
          <a:p>
            <a:endParaRPr lang="sv-SE" dirty="0"/>
          </a:p>
          <a:p>
            <a:r>
              <a:rPr lang="sv-SE" dirty="0"/>
              <a:t>Ett rutnät av ”trakter” läggs ut. Hur tätt det är mellan trakterna beror av områdets arrondering samt var det ligger och vilket resultat som önskas av inventeringen</a:t>
            </a:r>
          </a:p>
          <a:p>
            <a:pPr lvl="1"/>
            <a:r>
              <a:rPr lang="sv-SE" dirty="0"/>
              <a:t>Som tätast: Varannan kilometer (centrum av trakten)</a:t>
            </a:r>
          </a:p>
          <a:p>
            <a:pPr lvl="1"/>
            <a:r>
              <a:rPr lang="sv-SE" dirty="0"/>
              <a:t>Om möjligt minst 100 trakter, i övrigt styr resultatet hur många det blir totalt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b="6367"/>
          <a:stretch>
            <a:fillRect/>
          </a:stretch>
        </p:blipFill>
        <p:spPr>
          <a:xfrm>
            <a:off x="5657399" y="3819200"/>
            <a:ext cx="4499822" cy="2777833"/>
          </a:xfr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18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skogen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5" name="Text Placeholder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03" y="1716079"/>
            <a:ext cx="5715254" cy="4292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54" y="2985372"/>
            <a:ext cx="5766003" cy="43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skogen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/>
          <a:stretch>
            <a:fillRect/>
          </a:stretch>
        </p:blipFill>
        <p:spPr>
          <a:xfrm>
            <a:off x="583381" y="1716076"/>
            <a:ext cx="6184233" cy="6080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12578"/>
          <a:stretch>
            <a:fillRect/>
          </a:stretch>
        </p:blipFill>
        <p:spPr bwMode="auto">
          <a:xfrm>
            <a:off x="4710690" y="3144836"/>
            <a:ext cx="5675007" cy="45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skogen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6"/>
          <a:stretch>
            <a:fillRect/>
          </a:stretch>
        </p:blipFill>
        <p:spPr>
          <a:xfrm>
            <a:off x="582615" y="271239"/>
            <a:ext cx="9446093" cy="6927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202773" y="2112954"/>
            <a:ext cx="2481064" cy="635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64" b="1" dirty="0"/>
              <a:t>10 -39 kulor = rådjur</a:t>
            </a:r>
          </a:p>
          <a:p>
            <a:r>
              <a:rPr lang="sv-SE" sz="1764" b="1" dirty="0"/>
              <a:t>Över 40 kulor = dovhjort</a:t>
            </a:r>
          </a:p>
        </p:txBody>
      </p:sp>
    </p:spTree>
    <p:extLst>
      <p:ext uri="{BB962C8B-B14F-4D97-AF65-F5344CB8AC3E}">
        <p14:creationId xmlns:p14="http://schemas.microsoft.com/office/powerpoint/2010/main" val="27045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JF ppt mall_20180322_v2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2.xml><?xml version="1.0" encoding="utf-8"?>
<a:theme xmlns:a="http://schemas.openxmlformats.org/drawingml/2006/main" name="SJF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3.xml><?xml version="1.0" encoding="utf-8"?>
<a:theme xmlns:a="http://schemas.openxmlformats.org/drawingml/2006/main" name="1_SJF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arbetarenkät vintern 2020 Presentation.potx" id="{896F45EC-93DC-44F6-B6CC-C2619C9FAD2C}" vid="{83755319-7548-45AD-A0D2-15C43D2F5DF3}"/>
    </a:ext>
  </a:extLst>
</a:theme>
</file>

<file path=ppt/theme/theme4.xml><?xml version="1.0" encoding="utf-8"?>
<a:theme xmlns:a="http://schemas.openxmlformats.org/drawingml/2006/main" name="2_SJF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5.xml><?xml version="1.0" encoding="utf-8"?>
<a:theme xmlns:a="http://schemas.openxmlformats.org/drawingml/2006/main" name="1_SJF ppt mall_20180322_v2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6.xml><?xml version="1.0" encoding="utf-8"?>
<a:theme xmlns:a="http://schemas.openxmlformats.org/drawingml/2006/main" name="3_SJF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7.xml><?xml version="1.0" encoding="utf-8"?>
<a:theme xmlns:a="http://schemas.openxmlformats.org/drawingml/2006/main" name="2_SJF ppt mall_20180322_v2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525AA4ED435E468CD2457E51966731" ma:contentTypeVersion="10" ma:contentTypeDescription="Skapa ett nytt dokument." ma:contentTypeScope="" ma:versionID="9bd14c34a8794558b3baa6f631cfe634">
  <xsd:schema xmlns:xsd="http://www.w3.org/2001/XMLSchema" xmlns:xs="http://www.w3.org/2001/XMLSchema" xmlns:p="http://schemas.microsoft.com/office/2006/metadata/properties" xmlns:ns2="992b913c-3b9d-4e19-aeab-e3c1390fa71e" xmlns:ns3="a1f7dfa0-e343-49fb-80b7-4d4dac538024" xmlns:ns4="e5034d82-041e-4097-9ed0-4b306059fbcf" targetNamespace="http://schemas.microsoft.com/office/2006/metadata/properties" ma:root="true" ma:fieldsID="63d0b3f2720c4233f6c2d3b7699166ae" ns2:_="" ns3:_="" ns4:_="">
    <xsd:import namespace="992b913c-3b9d-4e19-aeab-e3c1390fa71e"/>
    <xsd:import namespace="a1f7dfa0-e343-49fb-80b7-4d4dac538024"/>
    <xsd:import namespace="e5034d82-041e-4097-9ed0-4b306059fb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_dlc_DocId" minOccurs="0"/>
                <xsd:element ref="ns4:_dlc_DocIdUrl" minOccurs="0"/>
                <xsd:element ref="ns4:_dlc_DocIdPersistId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b913c-3b9d-4e19-aeab-e3c1390fa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7dfa0-e343-49fb-80b7-4d4dac538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34d82-041e-4097-9ed0-4b306059fbcf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kument-ID-värde" ma:description="Värdet för dokument-ID som tilldelats till det här objektet." ma:indexed="true" ma:internalName="_dlc_DocId" ma:readOnly="true">
      <xsd:simpleType>
        <xsd:restriction base="dms:Text"/>
      </xsd:simpleType>
    </xsd:element>
    <xsd:element name="_dlc_DocIdUrl" ma:index="17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034d82-041e-4097-9ed0-4b306059fbcf">EASYINTRA-329870834-2059</_dlc_DocId>
    <_dlc_DocIdUrl xmlns="e5034d82-041e-4097-9ed0-4b306059fbcf">
      <Url>https://jagareforbundet.sharepoint.com/sites/collaborations/RegionMitt/_layouts/15/DocIdRedir.aspx?ID=EASYINTRA-329870834-2059</Url>
      <Description>EASYINTRA-329870834-2059</Description>
    </_dlc_DocIdUrl>
    <SharedWithUsers xmlns="a1f7dfa0-e343-49fb-80b7-4d4dac538024">
      <UserInfo>
        <DisplayName>Hans Johansson</DisplayName>
        <AccountId>257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6CE0D-DD93-4A66-8088-19940801B5ED}">
  <ds:schemaRefs>
    <ds:schemaRef ds:uri="992b913c-3b9d-4e19-aeab-e3c1390fa71e"/>
    <ds:schemaRef ds:uri="a1f7dfa0-e343-49fb-80b7-4d4dac538024"/>
    <ds:schemaRef ds:uri="e5034d82-041e-4097-9ed0-4b306059fb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4CE5B6-DD26-4217-A071-F6726B1B49A9}">
  <ds:schemaRefs>
    <ds:schemaRef ds:uri="a1f7dfa0-e343-49fb-80b7-4d4dac538024"/>
    <ds:schemaRef ds:uri="992b913c-3b9d-4e19-aeab-e3c1390fa71e"/>
    <ds:schemaRef ds:uri="http://schemas.microsoft.com/office/2006/metadata/properties"/>
    <ds:schemaRef ds:uri="http://schemas.openxmlformats.org/package/2006/metadata/core-properties"/>
    <ds:schemaRef ds:uri="http://purl.org/dc/terms/"/>
    <ds:schemaRef ds:uri="e5034d82-041e-4097-9ed0-4b306059fbcf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45EDFB-6C45-49D7-A0C7-82DF58AF0E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C24694-0546-480A-8051-7B0104268B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SJF ppt mall_20180322_v2</Template>
  <TotalTime>40166</TotalTime>
  <Words>674</Words>
  <Application>Microsoft Office PowerPoint</Application>
  <PresentationFormat>Anpassad</PresentationFormat>
  <Paragraphs>155</Paragraphs>
  <Slides>21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21</vt:i4>
      </vt:variant>
    </vt:vector>
  </HeadingPairs>
  <TitlesOfParts>
    <vt:vector size="33" baseType="lpstr">
      <vt:lpstr>Arial</vt:lpstr>
      <vt:lpstr>Calibri</vt:lpstr>
      <vt:lpstr>DINOT</vt:lpstr>
      <vt:lpstr>DINOT-Black</vt:lpstr>
      <vt:lpstr>Wingdings</vt:lpstr>
      <vt:lpstr>SJF ppt mall_20180322_v2</vt:lpstr>
      <vt:lpstr>SJF</vt:lpstr>
      <vt:lpstr>1_SJF</vt:lpstr>
      <vt:lpstr>2_SJF</vt:lpstr>
      <vt:lpstr>1_SJF ppt mall_20180322_v2</vt:lpstr>
      <vt:lpstr>3_SJF</vt:lpstr>
      <vt:lpstr>2_SJF ppt mall_20180322_v2</vt:lpstr>
      <vt:lpstr>Spillningsinventering </vt:lpstr>
      <vt:lpstr>Områdesvis hierarki </vt:lpstr>
      <vt:lpstr>Metoder för inventering</vt:lpstr>
      <vt:lpstr>Vad behöver vi för kunskap om älgen</vt:lpstr>
      <vt:lpstr>spillningsinventering</vt:lpstr>
      <vt:lpstr>Design av inventering</vt:lpstr>
      <vt:lpstr>I skogen</vt:lpstr>
      <vt:lpstr>I skogen</vt:lpstr>
      <vt:lpstr>I skogen</vt:lpstr>
      <vt:lpstr>Vi räknar färska älg- samt rådjurshögar</vt:lpstr>
      <vt:lpstr>Vi räknar färska älg- samt rådjurshögar</vt:lpstr>
      <vt:lpstr>Använda appen</vt:lpstr>
      <vt:lpstr>Använda appen</vt:lpstr>
      <vt:lpstr>Använda appen</vt:lpstr>
      <vt:lpstr>Använda appen</vt:lpstr>
      <vt:lpstr>Detta får ni</vt:lpstr>
      <vt:lpstr>Detta behöver ni också</vt:lpstr>
      <vt:lpstr>Den som inventerar</vt:lpstr>
      <vt:lpstr>Stor andel tomma provytor – noll är också ett resultat</vt:lpstr>
      <vt:lpstr>Lycka till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FÖRSTA SIDA</dc:title>
  <dc:creator>Johan Stedt</dc:creator>
  <cp:lastModifiedBy>Hanne Kringstad</cp:lastModifiedBy>
  <cp:revision>214</cp:revision>
  <dcterms:created xsi:type="dcterms:W3CDTF">2019-03-18T10:27:34Z</dcterms:created>
  <dcterms:modified xsi:type="dcterms:W3CDTF">2022-03-23T09:37:55Z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0x01010039525AA4ED435E468CD2457E51966731</vt:lpwstr>
  </property>
  <property fmtid="{D5CDD505-2E9C-101B-9397-08002B2CF9AE}" pid="3" name="_dlc_DocIdItemGuid">
    <vt:lpwstr>ce532114-d7c0-4246-94d6-027784962bec</vt:lpwstr>
  </property>
</Properties>
</file>