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63" r:id="rId3"/>
    <p:sldId id="267" r:id="rId4"/>
    <p:sldId id="268" r:id="rId5"/>
    <p:sldId id="256" r:id="rId6"/>
    <p:sldId id="270" r:id="rId7"/>
    <p:sldId id="258" r:id="rId8"/>
    <p:sldId id="269" r:id="rId9"/>
    <p:sldId id="259" r:id="rId10"/>
    <p:sldId id="260" r:id="rId11"/>
    <p:sldId id="274" r:id="rId12"/>
    <p:sldId id="257" r:id="rId13"/>
    <p:sldId id="261" r:id="rId14"/>
    <p:sldId id="275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0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7F3FC-1627-4D46-902A-471AA8A9C134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F24F-A24E-4CD2-B369-3C5B4C1689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89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F24F-A24E-4CD2-B369-3C5B4C1689A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44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66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95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72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16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26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9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26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42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25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04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2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8351-90CC-41B8-AE53-6798D44A4262}" type="datetimeFigureOut">
              <a:rPr lang="sv-SE" smtClean="0"/>
              <a:t>2018-02-13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4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bbeochkerstin@telia.com" TargetMode="External"/><Relationship Id="rId2" Type="http://schemas.openxmlformats.org/officeDocument/2006/relationships/hyperlink" Target="mailto:pelle.adelso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ogsstyrelsen.se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olisen.se/" TargetMode="External"/><Relationship Id="rId26" Type="http://schemas.openxmlformats.org/officeDocument/2006/relationships/hyperlink" Target="http://www.lansforsakringar.se/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hyperlink" Target="http://www.jagarnasriksforbund.se/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2" Type="http://schemas.openxmlformats.org/officeDocument/2006/relationships/hyperlink" Target="http://www.trafikverket.se/" TargetMode="External"/><Relationship Id="rId16" Type="http://schemas.openxmlformats.org/officeDocument/2006/relationships/hyperlink" Target="http://www.sosalarm.se/" TargetMode="External"/><Relationship Id="rId20" Type="http://schemas.openxmlformats.org/officeDocument/2006/relationships/hyperlink" Target="http://www.lrf.se/" TargetMode="Externa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nsstyrelsen.se/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://www.if.se/" TargetMode="External"/><Relationship Id="rId32" Type="http://schemas.openxmlformats.org/officeDocument/2006/relationships/hyperlink" Target="http://www.sj.se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hyperlink" Target="http://www.skk.se/" TargetMode="External"/><Relationship Id="rId10" Type="http://schemas.openxmlformats.org/officeDocument/2006/relationships/hyperlink" Target="http://www.jagareforbundet.se/" TargetMode="Externa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hyperlink" Target="http://www.naturvardsverket.se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www.bilprovningen.se/" TargetMode="External"/><Relationship Id="rId22" Type="http://schemas.openxmlformats.org/officeDocument/2006/relationships/hyperlink" Target="http://www.ntf.se/" TargetMode="External"/><Relationship Id="rId27" Type="http://schemas.openxmlformats.org/officeDocument/2006/relationships/image" Target="../media/image14.png"/><Relationship Id="rId30" Type="http://schemas.openxmlformats.org/officeDocument/2006/relationships/hyperlink" Target="http://www.vti.s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584" y="1"/>
            <a:ext cx="11253216" cy="1690688"/>
          </a:xfrm>
        </p:spPr>
        <p:txBody>
          <a:bodyPr>
            <a:normAutofit/>
          </a:bodyPr>
          <a:lstStyle/>
          <a:p>
            <a:pPr algn="ctr"/>
            <a:r>
              <a:rPr lang="sv-SE" b="1" dirty="0"/>
              <a:t>EFTERSÖKSORGANISATIONEN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0672" y="1750198"/>
            <a:ext cx="5303520" cy="3972521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0204704" y="5722719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Per Ericsson</a:t>
            </a:r>
          </a:p>
          <a:p>
            <a:r>
              <a:rPr lang="sv-SE" sz="1200" b="1" dirty="0"/>
              <a:t>Ebbe Karlsson</a:t>
            </a:r>
          </a:p>
        </p:txBody>
      </p:sp>
    </p:spTree>
    <p:extLst>
      <p:ext uri="{BB962C8B-B14F-4D97-AF65-F5344CB8AC3E}">
        <p14:creationId xmlns:p14="http://schemas.microsoft.com/office/powerpoint/2010/main" val="227628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100094" cy="704550"/>
          </a:xfrm>
        </p:spPr>
        <p:txBody>
          <a:bodyPr/>
          <a:lstStyle/>
          <a:p>
            <a:pPr algn="ctr"/>
            <a:r>
              <a:rPr lang="sv-SE" b="1" dirty="0"/>
              <a:t>ÄLG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092823"/>
              </p:ext>
            </p:extLst>
          </p:nvPr>
        </p:nvGraphicFramePr>
        <p:xfrm>
          <a:off x="223935" y="1502228"/>
          <a:ext cx="11821884" cy="4712532"/>
        </p:xfrm>
        <a:graphic>
          <a:graphicData uri="http://schemas.openxmlformats.org/drawingml/2006/table">
            <a:tbl>
              <a:tblPr/>
              <a:tblGrid>
                <a:gridCol w="240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69">
                  <a:extLst>
                    <a:ext uri="{9D8B030D-6E8A-4147-A177-3AD203B41FA5}">
                      <a16:colId xmlns:a16="http://schemas.microsoft.com/office/drawing/2014/main" val="3806859614"/>
                    </a:ext>
                  </a:extLst>
                </a:gridCol>
                <a:gridCol w="1030503">
                  <a:extLst>
                    <a:ext uri="{9D8B030D-6E8A-4147-A177-3AD203B41FA5}">
                      <a16:colId xmlns:a16="http://schemas.microsoft.com/office/drawing/2014/main" val="81048380"/>
                    </a:ext>
                  </a:extLst>
                </a:gridCol>
                <a:gridCol w="117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7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846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Älg, trafikolyckor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3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Oklart, rapport saknas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92015"/>
                  </a:ext>
                </a:extLst>
              </a:tr>
              <a:tr h="5713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Dött på olycksplatsen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6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avlivat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08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funnet dött       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9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ej funnet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34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Avlivat på olycksplatsen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25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observerat oskadat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25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observerat skadat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35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4DA8D8-79C8-4EBB-9927-4AD4A14C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Jämförelse Ekerö och Strängnäs kommuner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FA4AD0-2508-4F7C-9594-168D266C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Strängnäs landyta 739,42 kvadratkilometer</a:t>
            </a:r>
          </a:p>
          <a:p>
            <a:r>
              <a:rPr lang="sv-SE" dirty="0"/>
              <a:t>Ekerös landyta 217,46 kvadratkilometer</a:t>
            </a:r>
          </a:p>
          <a:p>
            <a:r>
              <a:rPr lang="sv-SE" dirty="0"/>
              <a:t>Rådjur	Vildsvin	Dovhjort 	Älg</a:t>
            </a:r>
          </a:p>
          <a:p>
            <a:r>
              <a:rPr lang="sv-SE" dirty="0"/>
              <a:t>1316	576		458		227</a:t>
            </a:r>
          </a:p>
          <a:p>
            <a:r>
              <a:rPr lang="sv-SE" dirty="0"/>
              <a:t>172		63		1		14</a:t>
            </a:r>
          </a:p>
          <a:p>
            <a:r>
              <a:rPr lang="sv-SE" dirty="0"/>
              <a:t>Strängnäs 3,6 olyckor/kvadratkilometer</a:t>
            </a:r>
          </a:p>
          <a:p>
            <a:r>
              <a:rPr lang="sv-SE" dirty="0"/>
              <a:t>Ekerö 1,2 olyckor/kvadratkilometer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55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När händer olyckorna?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0D0EE60A-580B-4627-ACE5-E186B6BB6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384" y="1635624"/>
            <a:ext cx="10310326" cy="49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2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7EDA773-1882-4952-85B2-AC1ED3F06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1883" y="-2533261"/>
            <a:ext cx="6857999" cy="119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2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CA8EEB-FF44-428D-9807-EFE91DC0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minska antalet viltolyckor, hur göra?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229BEB-2313-4DF2-BCF7-D90C4DA23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Skrivelse till länsstyrelsen, trafikverket och polisen för att få till ett flertal permanenta varningsskyltar för vilt på vissa vägsträckor.</a:t>
            </a:r>
          </a:p>
          <a:p>
            <a:r>
              <a:rPr lang="sv-SE" dirty="0"/>
              <a:t>Information till allmänheten via vedertagna kanaler. Lokaltidningar, </a:t>
            </a:r>
            <a:r>
              <a:rPr lang="sv-SE" dirty="0" err="1"/>
              <a:t>NVRs</a:t>
            </a:r>
            <a:r>
              <a:rPr lang="sv-SE" dirty="0"/>
              <a:t> infoveckor m.m.</a:t>
            </a:r>
          </a:p>
          <a:p>
            <a:r>
              <a:rPr lang="sv-SE" dirty="0"/>
              <a:t>Kadaver, ett problem. Nej, från kommunen, förslag på fler åtel/kadaverplatser strategiskt placerade inom hela kommunen.</a:t>
            </a:r>
          </a:p>
          <a:p>
            <a:r>
              <a:rPr lang="sv-SE" dirty="0"/>
              <a:t>Emotser förslag, både om sänkning av hastigheten och åtelplatser, ifrån er som sitter här i lokalen i kväll.</a:t>
            </a:r>
          </a:p>
          <a:p>
            <a:r>
              <a:rPr lang="sv-SE" dirty="0"/>
              <a:t>Maila gärna </a:t>
            </a:r>
            <a:r>
              <a:rPr lang="sv-SE" dirty="0">
                <a:hlinkClick r:id="rId2"/>
              </a:rPr>
              <a:t>pelle.adelso@gmail.com</a:t>
            </a:r>
            <a:r>
              <a:rPr lang="sv-SE" dirty="0"/>
              <a:t> eller ring 0760487824</a:t>
            </a:r>
          </a:p>
          <a:p>
            <a:r>
              <a:rPr lang="sv-SE" dirty="0"/>
              <a:t>Ebbe Karlsson </a:t>
            </a:r>
            <a:r>
              <a:rPr lang="sv-SE" dirty="0">
                <a:hlinkClick r:id="rId3"/>
              </a:rPr>
              <a:t>ebbeochkerstin@telia.com</a:t>
            </a:r>
            <a:r>
              <a:rPr lang="sv-SE" dirty="0"/>
              <a:t> </a:t>
            </a:r>
            <a:r>
              <a:rPr lang="sv-SE" dirty="0" err="1"/>
              <a:t>tel</a:t>
            </a:r>
            <a:r>
              <a:rPr lang="sv-SE" dirty="0"/>
              <a:t> 0766346960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754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Trafikverket">
            <a:hlinkClick r:id="rId2" tgtFrame="&quot;_blank&quot;" tooltip="&quot;Trafikverket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" y="3243532"/>
            <a:ext cx="141224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19" descr="Naturvårdsverket">
            <a:hlinkClick r:id="rId4" tgtFrame="&quot;_blank&quot;" tooltip="&quot;Naturvårdsverket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" y="2786332"/>
            <a:ext cx="41656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20" descr="Länsstyrelserna">
            <a:hlinkClick r:id="rId6" tgtFrame="&quot;_blank&quot;" tooltip="&quot;Länsstyrelserna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0" y="4067355"/>
            <a:ext cx="92456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21" descr="Skogsstyrelsen">
            <a:hlinkClick r:id="rId8" tgtFrame="&quot;_blank&quot;" tooltip="&quot;Skogsstyrelsen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0" y="2191109"/>
            <a:ext cx="108712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22" descr="Jägareförbundet">
            <a:hlinkClick r:id="rId10" tgtFrame="&quot;_blank&quot;" tooltip="&quot;Jägareförbundet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2786332"/>
            <a:ext cx="2133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23" descr="Jägarnas riksförbund">
            <a:hlinkClick r:id="rId12" tgtFrame="&quot;_blank&quot;" tooltip="&quot;Jägarnas riksförbund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35" y="1708509"/>
            <a:ext cx="175768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24" descr="Bilprovningen">
            <a:hlinkClick r:id="rId14" tgtFrame="&quot;_blank&quot;" tooltip="&quot;Bilprovningen&quot;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0" y="1708509"/>
            <a:ext cx="166624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25" descr="SOS Alarm">
            <a:hlinkClick r:id="rId16" tgtFrame="&quot;_blank&quot;" tooltip="&quot;SOS Alarm&quot;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53" y="3386347"/>
            <a:ext cx="141224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objekt 12" descr="Polisen">
            <a:hlinkClick r:id="rId18" tgtFrame="&quot;_blank&quot;" tooltip="&quot;Polisen&quot;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35" y="4067355"/>
            <a:ext cx="94488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Nationella Viltolycksrådet samarbetspartners</a:t>
            </a:r>
          </a:p>
        </p:txBody>
      </p:sp>
      <p:pic>
        <p:nvPicPr>
          <p:cNvPr id="16" name="Bild 90" descr="Lantbrukarnas riksförbund">
            <a:hlinkClick r:id="rId20" tgtFrame="&quot;_blank&quot;" tooltip="&quot;Lantbrukarnas riksförbund&quot;"/>
          </p:cNvPr>
          <p:cNvPicPr>
            <a:picLocks noGrp="1"/>
          </p:cNvPicPr>
          <p:nvPr>
            <p:ph idx="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46" y="4067355"/>
            <a:ext cx="12668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 91" descr="Nationalföreningen för trafiksäkerhetens främjande">
            <a:hlinkClick r:id="rId22" tgtFrame="&quot;_blank&quot;" tooltip="&quot;Nationalföreningen för trafiksäkerhetens främjande&quot;"/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32" y="2730260"/>
            <a:ext cx="49784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Bild 92" descr="If försäkringar">
            <a:hlinkClick r:id="rId24" tgtFrame="&quot;_blank&quot;" tooltip="&quot;If försäkringar&quot;"/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52" y="1733909"/>
            <a:ext cx="42672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d 93" descr="Länsförsäkringar">
            <a:hlinkClick r:id="rId26" tgtFrame="&quot;_blank&quot;" tooltip="&quot;Länsförsäkringar&quot;"/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4784498"/>
            <a:ext cx="159512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Bild 94" descr="Svenska Kennelklubben">
            <a:hlinkClick r:id="rId28" tgtFrame="&quot;_blank&quot;" tooltip="&quot;Svenska Kennelklubben&quot;"/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0" y="5013098"/>
            <a:ext cx="2245360" cy="3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d 95" descr="VTI">
            <a:hlinkClick r:id="rId30" tgtFrame="&quot;_blank&quot;" tooltip="&quot;VTI&quot;"/>
          </p:cNvPr>
          <p:cNvPicPr/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31" y="2672032"/>
            <a:ext cx="6908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Bild 96" descr="SJ">
            <a:hlinkClick r:id="rId32" tgtFrame="&quot;_blank&quot;" tooltip="&quot;SJ&quot;"/>
          </p:cNvPr>
          <p:cNvPicPr/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39" y="493431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4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/>
              <a:t>VEM BETALAR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Kostnaden för </a:t>
            </a:r>
            <a:r>
              <a:rPr lang="sv-SE" dirty="0" err="1"/>
              <a:t>NVRs</a:t>
            </a:r>
            <a:r>
              <a:rPr lang="sv-SE" dirty="0"/>
              <a:t> verksamhet betalas i slutänden av Trafikverket.</a:t>
            </a:r>
          </a:p>
          <a:p>
            <a:r>
              <a:rPr lang="sv-SE" dirty="0"/>
              <a:t>Polismyndigheten skickar räkning.</a:t>
            </a:r>
          </a:p>
          <a:p>
            <a:r>
              <a:rPr lang="sv-SE" dirty="0" err="1"/>
              <a:t>NVRs</a:t>
            </a:r>
            <a:r>
              <a:rPr lang="sv-SE" dirty="0"/>
              <a:t> samarbetspartners är med och delar notan och man får förmoda att vi alla övriga på ett eller annat sätt bidrar. (skatt, försäkringspremier m.m. </a:t>
            </a:r>
          </a:p>
          <a:p>
            <a:r>
              <a:rPr lang="sv-SE" dirty="0"/>
              <a:t>Det handlar om stora pengar, bara i Stockholms län betalades det ut mer än 2,5 miljoner i arvoden till eftersöksjägarna. I länet hade vi, (förra årets siffror inom parentes) sammanlagt </a:t>
            </a:r>
            <a:r>
              <a:rPr lang="sv-SE" dirty="0">
                <a:solidFill>
                  <a:srgbClr val="FF0000"/>
                </a:solidFill>
              </a:rPr>
              <a:t>3997 </a:t>
            </a:r>
            <a:r>
              <a:rPr lang="sv-SE" dirty="0"/>
              <a:t>(3644) trafikolyckor med vilt. Rådjur </a:t>
            </a:r>
            <a:r>
              <a:rPr lang="sv-SE" dirty="0">
                <a:solidFill>
                  <a:srgbClr val="FF0000"/>
                </a:solidFill>
              </a:rPr>
              <a:t>3005</a:t>
            </a:r>
            <a:r>
              <a:rPr lang="sv-SE" dirty="0"/>
              <a:t> (2859), Vildsvin </a:t>
            </a:r>
            <a:r>
              <a:rPr lang="sv-SE" dirty="0">
                <a:solidFill>
                  <a:srgbClr val="FF0000"/>
                </a:solidFill>
              </a:rPr>
              <a:t>585</a:t>
            </a:r>
            <a:r>
              <a:rPr lang="sv-SE" dirty="0"/>
              <a:t> (444), </a:t>
            </a:r>
            <a:r>
              <a:rPr lang="sv-SE" dirty="0">
                <a:solidFill>
                  <a:srgbClr val="FF0000"/>
                </a:solidFill>
              </a:rPr>
              <a:t>222</a:t>
            </a:r>
            <a:r>
              <a:rPr lang="sv-SE" dirty="0"/>
              <a:t> (240) älgar och </a:t>
            </a:r>
            <a:r>
              <a:rPr lang="sv-SE" dirty="0">
                <a:solidFill>
                  <a:srgbClr val="FF0000"/>
                </a:solidFill>
              </a:rPr>
              <a:t>152</a:t>
            </a:r>
            <a:r>
              <a:rPr lang="sv-SE" dirty="0"/>
              <a:t> (101) dov. </a:t>
            </a:r>
          </a:p>
        </p:txBody>
      </p:sp>
    </p:spTree>
    <p:extLst>
      <p:ext uri="{BB962C8B-B14F-4D97-AF65-F5344CB8AC3E}">
        <p14:creationId xmlns:p14="http://schemas.microsoft.com/office/powerpoint/2010/main" val="189154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/>
              <a:t>Ersättningar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Ersättning till eftersöksjägaren betalas endast ut i det fall han har använt sin hund.</a:t>
            </a:r>
          </a:p>
          <a:p>
            <a:r>
              <a:rPr lang="sv-SE" sz="3600" dirty="0"/>
              <a:t>Rådjur 400 kronor</a:t>
            </a:r>
          </a:p>
          <a:p>
            <a:r>
              <a:rPr lang="sv-SE" sz="3600" dirty="0"/>
              <a:t>Vildsvin och älg 700 kronor (vildsvin, om möjligt två jägare)</a:t>
            </a:r>
          </a:p>
          <a:p>
            <a:r>
              <a:rPr lang="sv-SE" sz="3600" dirty="0"/>
              <a:t>Rovdjur; björn, varg och lo 1900 kronor</a:t>
            </a:r>
          </a:p>
        </p:txBody>
      </p:sp>
    </p:spTree>
    <p:extLst>
      <p:ext uri="{BB962C8B-B14F-4D97-AF65-F5344CB8AC3E}">
        <p14:creationId xmlns:p14="http://schemas.microsoft.com/office/powerpoint/2010/main" val="338026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7200" dirty="0"/>
              <a:t>VILTOLYCKOR 2017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Redovisning av samtliga kända trafikolyckor med vilt.</a:t>
            </a:r>
          </a:p>
        </p:txBody>
      </p:sp>
    </p:spTree>
    <p:extLst>
      <p:ext uri="{BB962C8B-B14F-4D97-AF65-F5344CB8AC3E}">
        <p14:creationId xmlns:p14="http://schemas.microsoft.com/office/powerpoint/2010/main" val="344509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Anmälda trafikolyckor med vilt 2010-2017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3600" b="1" dirty="0"/>
          </a:p>
          <a:p>
            <a:pPr marL="0" indent="0">
              <a:buNone/>
            </a:pPr>
            <a:endParaRPr lang="sv-SE" sz="3600" b="1" dirty="0"/>
          </a:p>
          <a:p>
            <a:pPr marL="0" indent="0">
              <a:buNone/>
            </a:pPr>
            <a:r>
              <a:rPr lang="sv-SE" sz="3600" b="1" dirty="0"/>
              <a:t>.</a:t>
            </a:r>
          </a:p>
          <a:p>
            <a:pPr marL="0" indent="0">
              <a:buNone/>
            </a:pPr>
            <a:endParaRPr lang="sv-SE" b="1" dirty="0">
              <a:solidFill>
                <a:srgbClr val="FF0000"/>
              </a:solidFill>
            </a:endParaRPr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AA4ACE6-2D9C-4B7D-9606-251CC4F25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10000"/>
              </p:ext>
            </p:extLst>
          </p:nvPr>
        </p:nvGraphicFramePr>
        <p:xfrm>
          <a:off x="298580" y="2752531"/>
          <a:ext cx="11374015" cy="2509934"/>
        </p:xfrm>
        <a:graphic>
          <a:graphicData uri="http://schemas.openxmlformats.org/drawingml/2006/table">
            <a:tbl>
              <a:tblPr/>
              <a:tblGrid>
                <a:gridCol w="3348195">
                  <a:extLst>
                    <a:ext uri="{9D8B030D-6E8A-4147-A177-3AD203B41FA5}">
                      <a16:colId xmlns:a16="http://schemas.microsoft.com/office/drawing/2014/main" val="673240325"/>
                    </a:ext>
                  </a:extLst>
                </a:gridCol>
                <a:gridCol w="1009383">
                  <a:extLst>
                    <a:ext uri="{9D8B030D-6E8A-4147-A177-3AD203B41FA5}">
                      <a16:colId xmlns:a16="http://schemas.microsoft.com/office/drawing/2014/main" val="203470274"/>
                    </a:ext>
                  </a:extLst>
                </a:gridCol>
                <a:gridCol w="935526">
                  <a:extLst>
                    <a:ext uri="{9D8B030D-6E8A-4147-A177-3AD203B41FA5}">
                      <a16:colId xmlns:a16="http://schemas.microsoft.com/office/drawing/2014/main" val="290057468"/>
                    </a:ext>
                  </a:extLst>
                </a:gridCol>
                <a:gridCol w="910906">
                  <a:extLst>
                    <a:ext uri="{9D8B030D-6E8A-4147-A177-3AD203B41FA5}">
                      <a16:colId xmlns:a16="http://schemas.microsoft.com/office/drawing/2014/main" val="2558537910"/>
                    </a:ext>
                  </a:extLst>
                </a:gridCol>
                <a:gridCol w="886288">
                  <a:extLst>
                    <a:ext uri="{9D8B030D-6E8A-4147-A177-3AD203B41FA5}">
                      <a16:colId xmlns:a16="http://schemas.microsoft.com/office/drawing/2014/main" val="4017893604"/>
                    </a:ext>
                  </a:extLst>
                </a:gridCol>
                <a:gridCol w="1058619">
                  <a:extLst>
                    <a:ext uri="{9D8B030D-6E8A-4147-A177-3AD203B41FA5}">
                      <a16:colId xmlns:a16="http://schemas.microsoft.com/office/drawing/2014/main" val="1205790694"/>
                    </a:ext>
                  </a:extLst>
                </a:gridCol>
                <a:gridCol w="984764">
                  <a:extLst>
                    <a:ext uri="{9D8B030D-6E8A-4147-A177-3AD203B41FA5}">
                      <a16:colId xmlns:a16="http://schemas.microsoft.com/office/drawing/2014/main" val="1044952916"/>
                    </a:ext>
                  </a:extLst>
                </a:gridCol>
                <a:gridCol w="1058619">
                  <a:extLst>
                    <a:ext uri="{9D8B030D-6E8A-4147-A177-3AD203B41FA5}">
                      <a16:colId xmlns:a16="http://schemas.microsoft.com/office/drawing/2014/main" val="527141980"/>
                    </a:ext>
                  </a:extLst>
                </a:gridCol>
                <a:gridCol w="1181715">
                  <a:extLst>
                    <a:ext uri="{9D8B030D-6E8A-4147-A177-3AD203B41FA5}">
                      <a16:colId xmlns:a16="http://schemas.microsoft.com/office/drawing/2014/main" val="2754643750"/>
                    </a:ext>
                  </a:extLst>
                </a:gridCol>
              </a:tblGrid>
              <a:tr h="774200"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76783"/>
                  </a:ext>
                </a:extLst>
              </a:tr>
              <a:tr h="1735734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 under året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23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43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3121" cy="1325563"/>
          </a:xfrm>
        </p:spPr>
        <p:txBody>
          <a:bodyPr/>
          <a:lstStyle/>
          <a:p>
            <a:pPr algn="ctr"/>
            <a:r>
              <a:rPr lang="sv-SE" sz="3600" b="1" dirty="0"/>
              <a:t>RÅDJUR</a:t>
            </a:r>
            <a:br>
              <a:rPr lang="sv-SE" sz="2000" b="1" dirty="0"/>
            </a:br>
            <a:r>
              <a:rPr lang="sv-SE" sz="2000" b="1" dirty="0"/>
              <a:t>			</a:t>
            </a:r>
            <a:endParaRPr lang="sv-SE" sz="2400" b="1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547578"/>
              </p:ext>
            </p:extLst>
          </p:nvPr>
        </p:nvGraphicFramePr>
        <p:xfrm>
          <a:off x="209550" y="1777696"/>
          <a:ext cx="11772900" cy="3940601"/>
        </p:xfrm>
        <a:graphic>
          <a:graphicData uri="http://schemas.openxmlformats.org/drawingml/2006/table">
            <a:tbl>
              <a:tblPr/>
              <a:tblGrid>
                <a:gridCol w="248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413">
                  <a:extLst>
                    <a:ext uri="{9D8B030D-6E8A-4147-A177-3AD203B41FA5}">
                      <a16:colId xmlns:a16="http://schemas.microsoft.com/office/drawing/2014/main" val="2002303518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val="3117857017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3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Rådjur, trafikolyckor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Oklart, rapport saknas  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29832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Dött på olycksplatsen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påträffat dött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ej hittat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avlivat                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Avlivat på olycksplatsen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 bedömt oskadat  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521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 bedömt skadat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8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			Dovhjort					</a:t>
            </a:r>
            <a:endParaRPr lang="sv-SE" sz="3200" b="1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459622"/>
              </p:ext>
            </p:extLst>
          </p:nvPr>
        </p:nvGraphicFramePr>
        <p:xfrm>
          <a:off x="295274" y="1838324"/>
          <a:ext cx="11321335" cy="4666556"/>
        </p:xfrm>
        <a:graphic>
          <a:graphicData uri="http://schemas.openxmlformats.org/drawingml/2006/table">
            <a:tbl>
              <a:tblPr/>
              <a:tblGrid>
                <a:gridCol w="240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063">
                  <a:extLst>
                    <a:ext uri="{9D8B030D-6E8A-4147-A177-3AD203B41FA5}">
                      <a16:colId xmlns:a16="http://schemas.microsoft.com/office/drawing/2014/main" val="3487822695"/>
                    </a:ext>
                  </a:extLst>
                </a:gridCol>
                <a:gridCol w="858417">
                  <a:extLst>
                    <a:ext uri="{9D8B030D-6E8A-4147-A177-3AD203B41FA5}">
                      <a16:colId xmlns:a16="http://schemas.microsoft.com/office/drawing/2014/main" val="2326726325"/>
                    </a:ext>
                  </a:extLst>
                </a:gridCol>
                <a:gridCol w="77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9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07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Dovhjort, trafikolyckor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7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Oklart, rapport saknas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7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Dött på olycksplatsen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711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avlivat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711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 , funnit dött       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711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ej funnet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57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Avlivat på olycksplatsen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57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observerat oskadat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257">
                <a:tc>
                  <a:txBody>
                    <a:bodyPr/>
                    <a:lstStyle/>
                    <a:p>
                      <a:pPr algn="l" fontAlgn="b"/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257">
                <a:tc gridSpan="6">
                  <a:txBody>
                    <a:bodyPr/>
                    <a:lstStyle/>
                    <a:p>
                      <a:pPr algn="l" fontAlgn="b"/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21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0166" y="365126"/>
            <a:ext cx="11103634" cy="868452"/>
          </a:xfrm>
        </p:spPr>
        <p:txBody>
          <a:bodyPr/>
          <a:lstStyle/>
          <a:p>
            <a:pPr algn="ctr"/>
            <a:r>
              <a:rPr lang="sv-SE" b="1" dirty="0"/>
              <a:t>Vildsvin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872372"/>
              </p:ext>
            </p:extLst>
          </p:nvPr>
        </p:nvGraphicFramePr>
        <p:xfrm>
          <a:off x="328612" y="2015411"/>
          <a:ext cx="11614570" cy="4164056"/>
        </p:xfrm>
        <a:graphic>
          <a:graphicData uri="http://schemas.openxmlformats.org/drawingml/2006/table">
            <a:tbl>
              <a:tblPr/>
              <a:tblGrid>
                <a:gridCol w="246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262">
                  <a:extLst>
                    <a:ext uri="{9D8B030D-6E8A-4147-A177-3AD203B41FA5}">
                      <a16:colId xmlns:a16="http://schemas.microsoft.com/office/drawing/2014/main" val="4056967884"/>
                    </a:ext>
                  </a:extLst>
                </a:gridCol>
                <a:gridCol w="1231640">
                  <a:extLst>
                    <a:ext uri="{9D8B030D-6E8A-4147-A177-3AD203B41FA5}">
                      <a16:colId xmlns:a16="http://schemas.microsoft.com/office/drawing/2014/main" val="1717443817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895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Vildsvin, trafikolyckor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Oklart, rapport saknas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49818"/>
                  </a:ext>
                </a:extLst>
              </a:tr>
              <a:tr h="37895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Dött på olycksplatsen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9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avlivat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9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 , funnit dött         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9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ej funnet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5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Avlivat på olycksplatsen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68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observerat oskadat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68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Spårat, observerat skadat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53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664</Words>
  <Application>Microsoft Office PowerPoint</Application>
  <PresentationFormat>Bredbild</PresentationFormat>
  <Paragraphs>405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EFTERSÖKSORGANISATIONEN</vt:lpstr>
      <vt:lpstr>Nationella Viltolycksrådet samarbetspartners</vt:lpstr>
      <vt:lpstr>VEM BETALAR</vt:lpstr>
      <vt:lpstr>Ersättningar</vt:lpstr>
      <vt:lpstr>VILTOLYCKOR 2017</vt:lpstr>
      <vt:lpstr>Anmälda trafikolyckor med vilt 2010-2017</vt:lpstr>
      <vt:lpstr>RÅDJUR    </vt:lpstr>
      <vt:lpstr>   Dovhjort     </vt:lpstr>
      <vt:lpstr>Vildsvin</vt:lpstr>
      <vt:lpstr>ÄLG</vt:lpstr>
      <vt:lpstr>Jämförelse Ekerö och Strängnäs kommuner</vt:lpstr>
      <vt:lpstr>När händer olyckorna?</vt:lpstr>
      <vt:lpstr>PowerPoint-presentation</vt:lpstr>
      <vt:lpstr>Att minska antalet viltolyckor, hur göra?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VILTOLYCKOR 2015</dc:title>
  <dc:creator>Pelle Ericsson</dc:creator>
  <cp:lastModifiedBy>Pelle Ericsson</cp:lastModifiedBy>
  <cp:revision>121</cp:revision>
  <dcterms:created xsi:type="dcterms:W3CDTF">2016-01-03T18:22:51Z</dcterms:created>
  <dcterms:modified xsi:type="dcterms:W3CDTF">2018-02-13T13:53:49Z</dcterms:modified>
</cp:coreProperties>
</file>