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63" r:id="rId3"/>
    <p:sldId id="267" r:id="rId4"/>
    <p:sldId id="268" r:id="rId5"/>
    <p:sldId id="281" r:id="rId6"/>
    <p:sldId id="282" r:id="rId7"/>
    <p:sldId id="256" r:id="rId8"/>
    <p:sldId id="270" r:id="rId9"/>
    <p:sldId id="276" r:id="rId10"/>
    <p:sldId id="277" r:id="rId11"/>
    <p:sldId id="278" r:id="rId12"/>
    <p:sldId id="279" r:id="rId13"/>
    <p:sldId id="274" r:id="rId14"/>
    <p:sldId id="261" r:id="rId15"/>
    <p:sldId id="280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30" autoAdjust="0"/>
  </p:normalViewPr>
  <p:slideViewPr>
    <p:cSldViewPr snapToGrid="0">
      <p:cViewPr varScale="1">
        <p:scale>
          <a:sx n="82" d="100"/>
          <a:sy n="82" d="100"/>
        </p:scale>
        <p:origin x="72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7F3FC-1627-4D46-902A-471AA8A9C134}" type="datetimeFigureOut">
              <a:rPr lang="sv-SE" smtClean="0"/>
              <a:t>2019-02-11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BF24F-A24E-4CD2-B369-3C5B4C1689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0895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F24F-A24E-4CD2-B369-3C5B4C1689A2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1446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8351-90CC-41B8-AE53-6798D44A4262}" type="datetimeFigureOut">
              <a:rPr lang="sv-SE" smtClean="0"/>
              <a:t>2019-02-11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41EF-F8D8-4B9C-B9AF-FD536A9327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666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8351-90CC-41B8-AE53-6798D44A4262}" type="datetimeFigureOut">
              <a:rPr lang="sv-SE" smtClean="0"/>
              <a:t>2019-02-11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41EF-F8D8-4B9C-B9AF-FD536A9327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1955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8351-90CC-41B8-AE53-6798D44A4262}" type="datetimeFigureOut">
              <a:rPr lang="sv-SE" smtClean="0"/>
              <a:t>2019-02-11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41EF-F8D8-4B9C-B9AF-FD536A9327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572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8351-90CC-41B8-AE53-6798D44A4262}" type="datetimeFigureOut">
              <a:rPr lang="sv-SE" smtClean="0"/>
              <a:t>2019-02-11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41EF-F8D8-4B9C-B9AF-FD536A9327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9166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8351-90CC-41B8-AE53-6798D44A4262}" type="datetimeFigureOut">
              <a:rPr lang="sv-SE" smtClean="0"/>
              <a:t>2019-02-11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41EF-F8D8-4B9C-B9AF-FD536A9327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8267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8351-90CC-41B8-AE53-6798D44A4262}" type="datetimeFigureOut">
              <a:rPr lang="sv-SE" smtClean="0"/>
              <a:t>2019-02-11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41EF-F8D8-4B9C-B9AF-FD536A9327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394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8351-90CC-41B8-AE53-6798D44A4262}" type="datetimeFigureOut">
              <a:rPr lang="sv-SE" smtClean="0"/>
              <a:t>2019-02-11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41EF-F8D8-4B9C-B9AF-FD536A9327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2267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8351-90CC-41B8-AE53-6798D44A4262}" type="datetimeFigureOut">
              <a:rPr lang="sv-SE" smtClean="0"/>
              <a:t>2019-02-11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41EF-F8D8-4B9C-B9AF-FD536A9327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342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8351-90CC-41B8-AE53-6798D44A4262}" type="datetimeFigureOut">
              <a:rPr lang="sv-SE" smtClean="0"/>
              <a:t>2019-02-11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41EF-F8D8-4B9C-B9AF-FD536A9327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258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8351-90CC-41B8-AE53-6798D44A4262}" type="datetimeFigureOut">
              <a:rPr lang="sv-SE" smtClean="0"/>
              <a:t>2019-02-11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41EF-F8D8-4B9C-B9AF-FD536A9327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104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8351-90CC-41B8-AE53-6798D44A4262}" type="datetimeFigureOut">
              <a:rPr lang="sv-SE" smtClean="0"/>
              <a:t>2019-02-11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941EF-F8D8-4B9C-B9AF-FD536A9327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122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28351-90CC-41B8-AE53-6798D44A4262}" type="datetimeFigureOut">
              <a:rPr lang="sv-SE" smtClean="0"/>
              <a:t>2019-02-11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941EF-F8D8-4B9C-B9AF-FD536A9327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54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kogsstyrelsen.se/" TargetMode="External"/><Relationship Id="rId13" Type="http://schemas.openxmlformats.org/officeDocument/2006/relationships/image" Target="../media/image7.png"/><Relationship Id="rId18" Type="http://schemas.openxmlformats.org/officeDocument/2006/relationships/hyperlink" Target="http://www.polisen.se/" TargetMode="External"/><Relationship Id="rId26" Type="http://schemas.openxmlformats.org/officeDocument/2006/relationships/hyperlink" Target="http://www.lansforsakringar.se/" TargetMode="External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hyperlink" Target="http://www.jagarnasriksforbund.se/" TargetMode="Externa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2" Type="http://schemas.openxmlformats.org/officeDocument/2006/relationships/hyperlink" Target="http://www.trafikverket.se/" TargetMode="External"/><Relationship Id="rId16" Type="http://schemas.openxmlformats.org/officeDocument/2006/relationships/hyperlink" Target="http://www.sosalarm.se/" TargetMode="External"/><Relationship Id="rId20" Type="http://schemas.openxmlformats.org/officeDocument/2006/relationships/hyperlink" Target="http://www.lrf.se/" TargetMode="External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ansstyrelsen.se/" TargetMode="External"/><Relationship Id="rId11" Type="http://schemas.openxmlformats.org/officeDocument/2006/relationships/image" Target="../media/image6.png"/><Relationship Id="rId24" Type="http://schemas.openxmlformats.org/officeDocument/2006/relationships/hyperlink" Target="http://www.if.se/" TargetMode="External"/><Relationship Id="rId32" Type="http://schemas.openxmlformats.org/officeDocument/2006/relationships/hyperlink" Target="http://www.sj.se/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hyperlink" Target="http://www.skk.se/" TargetMode="External"/><Relationship Id="rId10" Type="http://schemas.openxmlformats.org/officeDocument/2006/relationships/hyperlink" Target="http://www.jagareforbundet.se/" TargetMode="External"/><Relationship Id="rId19" Type="http://schemas.openxmlformats.org/officeDocument/2006/relationships/image" Target="../media/image10.png"/><Relationship Id="rId31" Type="http://schemas.openxmlformats.org/officeDocument/2006/relationships/image" Target="../media/image16.png"/><Relationship Id="rId4" Type="http://schemas.openxmlformats.org/officeDocument/2006/relationships/hyperlink" Target="http://www.naturvardsverket.se/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://www.bilprovningen.se/" TargetMode="External"/><Relationship Id="rId22" Type="http://schemas.openxmlformats.org/officeDocument/2006/relationships/hyperlink" Target="http://www.ntf.se/" TargetMode="External"/><Relationship Id="rId27" Type="http://schemas.openxmlformats.org/officeDocument/2006/relationships/image" Target="../media/image14.png"/><Relationship Id="rId30" Type="http://schemas.openxmlformats.org/officeDocument/2006/relationships/hyperlink" Target="http://www.vti.se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0584" y="1"/>
            <a:ext cx="11253216" cy="1690688"/>
          </a:xfrm>
        </p:spPr>
        <p:txBody>
          <a:bodyPr>
            <a:normAutofit/>
          </a:bodyPr>
          <a:lstStyle/>
          <a:p>
            <a:pPr algn="ctr"/>
            <a:r>
              <a:rPr lang="sv-SE" b="1" dirty="0"/>
              <a:t>EFTERSÖKSORGANISATIONEN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10204704" y="5722719"/>
            <a:ext cx="174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/>
              <a:t>Per Ericsson</a:t>
            </a:r>
          </a:p>
          <a:p>
            <a:r>
              <a:rPr lang="sv-SE" sz="1200" b="1" dirty="0"/>
              <a:t>Ebbe Karlsson</a:t>
            </a:r>
          </a:p>
        </p:txBody>
      </p:sp>
      <p:pic>
        <p:nvPicPr>
          <p:cNvPr id="1028" name="Picture 4" descr="Bildresultat fÃ¶r eftersÃ¶kshund">
            <a:extLst>
              <a:ext uri="{FF2B5EF4-FFF2-40B4-BE49-F238E27FC236}">
                <a16:creationId xmlns:a16="http://schemas.microsoft.com/office/drawing/2014/main" id="{EBFBBA5D-E96A-4C44-9176-A3B5DB317A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824" y="1716941"/>
            <a:ext cx="7783044" cy="474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288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9963DF67-D920-4D8C-BD90-0971D5C9DE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95021"/>
              </p:ext>
            </p:extLst>
          </p:nvPr>
        </p:nvGraphicFramePr>
        <p:xfrm>
          <a:off x="149289" y="93307"/>
          <a:ext cx="11877869" cy="67436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0817">
                  <a:extLst>
                    <a:ext uri="{9D8B030D-6E8A-4147-A177-3AD203B41FA5}">
                      <a16:colId xmlns:a16="http://schemas.microsoft.com/office/drawing/2014/main" val="3347792349"/>
                    </a:ext>
                  </a:extLst>
                </a:gridCol>
                <a:gridCol w="915638">
                  <a:extLst>
                    <a:ext uri="{9D8B030D-6E8A-4147-A177-3AD203B41FA5}">
                      <a16:colId xmlns:a16="http://schemas.microsoft.com/office/drawing/2014/main" val="2955594590"/>
                    </a:ext>
                  </a:extLst>
                </a:gridCol>
                <a:gridCol w="839337">
                  <a:extLst>
                    <a:ext uri="{9D8B030D-6E8A-4147-A177-3AD203B41FA5}">
                      <a16:colId xmlns:a16="http://schemas.microsoft.com/office/drawing/2014/main" val="1728733819"/>
                    </a:ext>
                  </a:extLst>
                </a:gridCol>
                <a:gridCol w="839337">
                  <a:extLst>
                    <a:ext uri="{9D8B030D-6E8A-4147-A177-3AD203B41FA5}">
                      <a16:colId xmlns:a16="http://schemas.microsoft.com/office/drawing/2014/main" val="1960777296"/>
                    </a:ext>
                  </a:extLst>
                </a:gridCol>
                <a:gridCol w="788466">
                  <a:extLst>
                    <a:ext uri="{9D8B030D-6E8A-4147-A177-3AD203B41FA5}">
                      <a16:colId xmlns:a16="http://schemas.microsoft.com/office/drawing/2014/main" val="767453393"/>
                    </a:ext>
                  </a:extLst>
                </a:gridCol>
                <a:gridCol w="890204">
                  <a:extLst>
                    <a:ext uri="{9D8B030D-6E8A-4147-A177-3AD203B41FA5}">
                      <a16:colId xmlns:a16="http://schemas.microsoft.com/office/drawing/2014/main" val="3428942758"/>
                    </a:ext>
                  </a:extLst>
                </a:gridCol>
                <a:gridCol w="915638">
                  <a:extLst>
                    <a:ext uri="{9D8B030D-6E8A-4147-A177-3AD203B41FA5}">
                      <a16:colId xmlns:a16="http://schemas.microsoft.com/office/drawing/2014/main" val="2912639919"/>
                    </a:ext>
                  </a:extLst>
                </a:gridCol>
                <a:gridCol w="890204">
                  <a:extLst>
                    <a:ext uri="{9D8B030D-6E8A-4147-A177-3AD203B41FA5}">
                      <a16:colId xmlns:a16="http://schemas.microsoft.com/office/drawing/2014/main" val="1308054993"/>
                    </a:ext>
                  </a:extLst>
                </a:gridCol>
                <a:gridCol w="991942">
                  <a:extLst>
                    <a:ext uri="{9D8B030D-6E8A-4147-A177-3AD203B41FA5}">
                      <a16:colId xmlns:a16="http://schemas.microsoft.com/office/drawing/2014/main" val="3282266551"/>
                    </a:ext>
                  </a:extLst>
                </a:gridCol>
                <a:gridCol w="1246286">
                  <a:extLst>
                    <a:ext uri="{9D8B030D-6E8A-4147-A177-3AD203B41FA5}">
                      <a16:colId xmlns:a16="http://schemas.microsoft.com/office/drawing/2014/main" val="2113269134"/>
                    </a:ext>
                  </a:extLst>
                </a:gridCol>
              </a:tblGrid>
              <a:tr h="717366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 dirty="0">
                          <a:effectLst/>
                        </a:rPr>
                        <a:t>Älg, trafikolyckor  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10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9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9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14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7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17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16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14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</a:t>
                      </a:r>
                      <a:endParaRPr lang="sv-SE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62300850"/>
                  </a:ext>
                </a:extLst>
              </a:tr>
              <a:tr h="717366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 dirty="0">
                          <a:effectLst/>
                        </a:rPr>
                        <a:t>Oklart, rapport saknas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1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0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0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0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sv-SE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90616058"/>
                  </a:ext>
                </a:extLst>
              </a:tr>
              <a:tr h="717366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Dött på olycksplatsen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2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0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2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 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2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sv-SE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0971548"/>
                  </a:ext>
                </a:extLst>
              </a:tr>
              <a:tr h="717366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 dirty="0">
                          <a:effectLst/>
                        </a:rPr>
                        <a:t>Spårat, avlivat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4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5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3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2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1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3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7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sv-SE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90373173"/>
                  </a:ext>
                </a:extLst>
              </a:tr>
              <a:tr h="717366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Spårat, funnet dött                       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0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0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0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 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 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sv-SE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32898183"/>
                  </a:ext>
                </a:extLst>
              </a:tr>
              <a:tr h="717366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Spårat, ej funnet         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3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4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1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2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sv-SE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74950465"/>
                  </a:ext>
                </a:extLst>
              </a:tr>
              <a:tr h="717366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Avlivat på olycksplatsen              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0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0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2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2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1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sv-SE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27276920"/>
                  </a:ext>
                </a:extLst>
              </a:tr>
              <a:tr h="824913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Spårat, observerat oskadat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2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4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7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9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3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6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sv-SE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35182798"/>
                  </a:ext>
                </a:extLst>
              </a:tr>
              <a:tr h="824913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Spårat, observerat skadat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800" u="none" strike="noStrike">
                          <a:effectLst/>
                        </a:rPr>
                        <a:t>3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3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2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sv-SE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26445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333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D348688E-DDC2-44A0-87A3-65340712E1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973412"/>
              </p:ext>
            </p:extLst>
          </p:nvPr>
        </p:nvGraphicFramePr>
        <p:xfrm>
          <a:off x="317241" y="139959"/>
          <a:ext cx="11747242" cy="67442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1657">
                  <a:extLst>
                    <a:ext uri="{9D8B030D-6E8A-4147-A177-3AD203B41FA5}">
                      <a16:colId xmlns:a16="http://schemas.microsoft.com/office/drawing/2014/main" val="759657096"/>
                    </a:ext>
                  </a:extLst>
                </a:gridCol>
                <a:gridCol w="905569">
                  <a:extLst>
                    <a:ext uri="{9D8B030D-6E8A-4147-A177-3AD203B41FA5}">
                      <a16:colId xmlns:a16="http://schemas.microsoft.com/office/drawing/2014/main" val="559640480"/>
                    </a:ext>
                  </a:extLst>
                </a:gridCol>
                <a:gridCol w="830105">
                  <a:extLst>
                    <a:ext uri="{9D8B030D-6E8A-4147-A177-3AD203B41FA5}">
                      <a16:colId xmlns:a16="http://schemas.microsoft.com/office/drawing/2014/main" val="3232800973"/>
                    </a:ext>
                  </a:extLst>
                </a:gridCol>
                <a:gridCol w="830105">
                  <a:extLst>
                    <a:ext uri="{9D8B030D-6E8A-4147-A177-3AD203B41FA5}">
                      <a16:colId xmlns:a16="http://schemas.microsoft.com/office/drawing/2014/main" val="940050692"/>
                    </a:ext>
                  </a:extLst>
                </a:gridCol>
                <a:gridCol w="779796">
                  <a:extLst>
                    <a:ext uri="{9D8B030D-6E8A-4147-A177-3AD203B41FA5}">
                      <a16:colId xmlns:a16="http://schemas.microsoft.com/office/drawing/2014/main" val="2793007953"/>
                    </a:ext>
                  </a:extLst>
                </a:gridCol>
                <a:gridCol w="880415">
                  <a:extLst>
                    <a:ext uri="{9D8B030D-6E8A-4147-A177-3AD203B41FA5}">
                      <a16:colId xmlns:a16="http://schemas.microsoft.com/office/drawing/2014/main" val="2429419664"/>
                    </a:ext>
                  </a:extLst>
                </a:gridCol>
                <a:gridCol w="905569">
                  <a:extLst>
                    <a:ext uri="{9D8B030D-6E8A-4147-A177-3AD203B41FA5}">
                      <a16:colId xmlns:a16="http://schemas.microsoft.com/office/drawing/2014/main" val="2095746091"/>
                    </a:ext>
                  </a:extLst>
                </a:gridCol>
                <a:gridCol w="880415">
                  <a:extLst>
                    <a:ext uri="{9D8B030D-6E8A-4147-A177-3AD203B41FA5}">
                      <a16:colId xmlns:a16="http://schemas.microsoft.com/office/drawing/2014/main" val="1800628747"/>
                    </a:ext>
                  </a:extLst>
                </a:gridCol>
                <a:gridCol w="981032">
                  <a:extLst>
                    <a:ext uri="{9D8B030D-6E8A-4147-A177-3AD203B41FA5}">
                      <a16:colId xmlns:a16="http://schemas.microsoft.com/office/drawing/2014/main" val="3629002364"/>
                    </a:ext>
                  </a:extLst>
                </a:gridCol>
                <a:gridCol w="1232579">
                  <a:extLst>
                    <a:ext uri="{9D8B030D-6E8A-4147-A177-3AD203B41FA5}">
                      <a16:colId xmlns:a16="http://schemas.microsoft.com/office/drawing/2014/main" val="1191812813"/>
                    </a:ext>
                  </a:extLst>
                </a:gridCol>
              </a:tblGrid>
              <a:tr h="717449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 dirty="0">
                          <a:effectLst/>
                        </a:rPr>
                        <a:t>Vildsvin, trafikolyckor  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11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8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15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21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22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21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42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63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</a:t>
                      </a:r>
                      <a:endParaRPr lang="sv-SE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51870590"/>
                  </a:ext>
                </a:extLst>
              </a:tr>
              <a:tr h="717449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 dirty="0">
                          <a:effectLst/>
                        </a:rPr>
                        <a:t>Oklart, rapport saknas                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0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0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0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2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sv-SE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75857071"/>
                  </a:ext>
                </a:extLst>
              </a:tr>
              <a:tr h="717449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Dött på olycksplatsen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2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1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5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9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3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8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11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11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sv-SE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44562389"/>
                  </a:ext>
                </a:extLst>
              </a:tr>
              <a:tr h="717449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Spårat, avlivat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2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3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2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2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1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6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7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sv-SE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83554706"/>
                  </a:ext>
                </a:extLst>
              </a:tr>
              <a:tr h="717449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Spårat , funnit dött                       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0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2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4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3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 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8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sv-SE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32122164"/>
                  </a:ext>
                </a:extLst>
              </a:tr>
              <a:tr h="717449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Spårat, ej funnet         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8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4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11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2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10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10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sv-SE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26174024"/>
                  </a:ext>
                </a:extLst>
              </a:tr>
              <a:tr h="717449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Avlivat på olycksplatsen              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0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3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2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3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sv-SE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62468795"/>
                  </a:ext>
                </a:extLst>
              </a:tr>
              <a:tr h="810626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Spårat, observerat oskadat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0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0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4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2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2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7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12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23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</a:t>
                      </a:r>
                      <a:endParaRPr lang="sv-SE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65361567"/>
                  </a:ext>
                </a:extLst>
              </a:tr>
              <a:tr h="810626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Spårat, observerat skadat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sv-SE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31579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131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B341397E-A1F9-445D-AF80-78182E3C9A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509786"/>
              </p:ext>
            </p:extLst>
          </p:nvPr>
        </p:nvGraphicFramePr>
        <p:xfrm>
          <a:off x="74645" y="279918"/>
          <a:ext cx="12017829" cy="6616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2774">
                  <a:extLst>
                    <a:ext uri="{9D8B030D-6E8A-4147-A177-3AD203B41FA5}">
                      <a16:colId xmlns:a16="http://schemas.microsoft.com/office/drawing/2014/main" val="1652642671"/>
                    </a:ext>
                  </a:extLst>
                </a:gridCol>
                <a:gridCol w="926428">
                  <a:extLst>
                    <a:ext uri="{9D8B030D-6E8A-4147-A177-3AD203B41FA5}">
                      <a16:colId xmlns:a16="http://schemas.microsoft.com/office/drawing/2014/main" val="3147926879"/>
                    </a:ext>
                  </a:extLst>
                </a:gridCol>
                <a:gridCol w="849225">
                  <a:extLst>
                    <a:ext uri="{9D8B030D-6E8A-4147-A177-3AD203B41FA5}">
                      <a16:colId xmlns:a16="http://schemas.microsoft.com/office/drawing/2014/main" val="1075430323"/>
                    </a:ext>
                  </a:extLst>
                </a:gridCol>
                <a:gridCol w="849225">
                  <a:extLst>
                    <a:ext uri="{9D8B030D-6E8A-4147-A177-3AD203B41FA5}">
                      <a16:colId xmlns:a16="http://schemas.microsoft.com/office/drawing/2014/main" val="1974248092"/>
                    </a:ext>
                  </a:extLst>
                </a:gridCol>
                <a:gridCol w="797758">
                  <a:extLst>
                    <a:ext uri="{9D8B030D-6E8A-4147-A177-3AD203B41FA5}">
                      <a16:colId xmlns:a16="http://schemas.microsoft.com/office/drawing/2014/main" val="424320276"/>
                    </a:ext>
                  </a:extLst>
                </a:gridCol>
                <a:gridCol w="900695">
                  <a:extLst>
                    <a:ext uri="{9D8B030D-6E8A-4147-A177-3AD203B41FA5}">
                      <a16:colId xmlns:a16="http://schemas.microsoft.com/office/drawing/2014/main" val="452950729"/>
                    </a:ext>
                  </a:extLst>
                </a:gridCol>
                <a:gridCol w="926428">
                  <a:extLst>
                    <a:ext uri="{9D8B030D-6E8A-4147-A177-3AD203B41FA5}">
                      <a16:colId xmlns:a16="http://schemas.microsoft.com/office/drawing/2014/main" val="1645866763"/>
                    </a:ext>
                  </a:extLst>
                </a:gridCol>
                <a:gridCol w="900695">
                  <a:extLst>
                    <a:ext uri="{9D8B030D-6E8A-4147-A177-3AD203B41FA5}">
                      <a16:colId xmlns:a16="http://schemas.microsoft.com/office/drawing/2014/main" val="2064417150"/>
                    </a:ext>
                  </a:extLst>
                </a:gridCol>
                <a:gridCol w="1003630">
                  <a:extLst>
                    <a:ext uri="{9D8B030D-6E8A-4147-A177-3AD203B41FA5}">
                      <a16:colId xmlns:a16="http://schemas.microsoft.com/office/drawing/2014/main" val="2631481954"/>
                    </a:ext>
                  </a:extLst>
                </a:gridCol>
                <a:gridCol w="1260971">
                  <a:extLst>
                    <a:ext uri="{9D8B030D-6E8A-4147-A177-3AD203B41FA5}">
                      <a16:colId xmlns:a16="http://schemas.microsoft.com/office/drawing/2014/main" val="1869454954"/>
                    </a:ext>
                  </a:extLst>
                </a:gridCol>
              </a:tblGrid>
              <a:tr h="822260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 dirty="0">
                          <a:effectLst/>
                        </a:rPr>
                        <a:t>Dovhjort, trafikolyckor  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 dirty="0">
                          <a:effectLst/>
                        </a:rPr>
                        <a:t> 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2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sv-SE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91447311"/>
                  </a:ext>
                </a:extLst>
              </a:tr>
              <a:tr h="822260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 dirty="0">
                          <a:effectLst/>
                        </a:rPr>
                        <a:t>Oklart, rapport saknas                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 dirty="0">
                          <a:effectLst/>
                        </a:rPr>
                        <a:t> 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 dirty="0">
                          <a:effectLst/>
                        </a:rPr>
                        <a:t> 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 dirty="0">
                          <a:effectLst/>
                        </a:rPr>
                        <a:t> 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 dirty="0">
                          <a:effectLst/>
                        </a:rPr>
                        <a:t> 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 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 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 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sv-SE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43342294"/>
                  </a:ext>
                </a:extLst>
              </a:tr>
              <a:tr h="822260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Dött på olycksplatsen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 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 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 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sv-SE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38035893"/>
                  </a:ext>
                </a:extLst>
              </a:tr>
              <a:tr h="822260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Spårat, avlivat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 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 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sv-SE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30252444"/>
                  </a:ext>
                </a:extLst>
              </a:tr>
              <a:tr h="822260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Spårat , funnit dött                       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 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sv-SE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33065230"/>
                  </a:ext>
                </a:extLst>
              </a:tr>
              <a:tr h="822260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Spårat, ej funnet         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sv-SE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52438048"/>
                  </a:ext>
                </a:extLst>
              </a:tr>
              <a:tr h="822260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Avlivat på olycksplatsen              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sv-SE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04968829"/>
                  </a:ext>
                </a:extLst>
              </a:tr>
              <a:tr h="822260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Spårat, observerat oskadat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sv-SE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56306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26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4DA8D8-79C8-4EBB-9927-4AD4A14C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Jämförelse Ekerö och Norrtälje kommuner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FA4AD0-2508-4F7C-9594-168D266CB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Norrtäljes landyta 5870 kvadratkilometer</a:t>
            </a:r>
          </a:p>
          <a:p>
            <a:r>
              <a:rPr lang="sv-SE" dirty="0"/>
              <a:t>Ekerös landyta 217,46 kvadratkilometer</a:t>
            </a:r>
          </a:p>
          <a:p>
            <a:r>
              <a:rPr lang="sv-SE" dirty="0"/>
              <a:t>Rådjur	Vildsvin	Dovhjort 	Älg</a:t>
            </a:r>
          </a:p>
          <a:p>
            <a:r>
              <a:rPr lang="sv-SE" dirty="0"/>
              <a:t>709		175		21		83</a:t>
            </a:r>
          </a:p>
          <a:p>
            <a:r>
              <a:rPr lang="sv-SE" dirty="0"/>
              <a:t>152		60		1		17</a:t>
            </a:r>
          </a:p>
          <a:p>
            <a:r>
              <a:rPr lang="sv-SE" dirty="0"/>
              <a:t>Norrtälje 0,17 olyckor/kvadratkilometer</a:t>
            </a:r>
          </a:p>
          <a:p>
            <a:r>
              <a:rPr lang="sv-SE" dirty="0"/>
              <a:t>Ekerö 1,4 olyckor/kvadratkilometer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7552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7EDA773-1882-4952-85B2-AC1ED3F06C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1883" y="-2533261"/>
            <a:ext cx="6857999" cy="11924526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99EAD4C0-7C1C-443B-9D67-C70F33D01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4858" y="-2626004"/>
            <a:ext cx="6899562" cy="1215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22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7EDA773-1882-4952-85B2-AC1ED3F06C1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0" t="9974" r="11521" b="30903"/>
          <a:stretch/>
        </p:blipFill>
        <p:spPr bwMode="auto">
          <a:xfrm rot="5400000">
            <a:off x="-601825" y="601825"/>
            <a:ext cx="6858002" cy="56543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B5236B63-FEC3-4D7D-9300-423A29B69C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640" y="1"/>
            <a:ext cx="6460827" cy="666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68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8" descr="Trafikverket">
            <a:hlinkClick r:id="rId2" tgtFrame="&quot;_blank&quot;" tooltip="&quot;Trafikverket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0" y="3243532"/>
            <a:ext cx="141224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 19" descr="Naturvårdsverket">
            <a:hlinkClick r:id="rId4" tgtFrame="&quot;_blank&quot;" tooltip="&quot;Naturvårdsverket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0" y="2786332"/>
            <a:ext cx="41656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 20" descr="Länsstyrelserna">
            <a:hlinkClick r:id="rId6" tgtFrame="&quot;_blank&quot;" tooltip="&quot;Länsstyrelserna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30" y="4067355"/>
            <a:ext cx="92456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 21" descr="Skogsstyrelsen">
            <a:hlinkClick r:id="rId8" tgtFrame="&quot;_blank&quot;" tooltip="&quot;Skogsstyrelsen&quot;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50" y="2191109"/>
            <a:ext cx="108712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 22" descr="Jägareförbundet">
            <a:hlinkClick r:id="rId10" tgtFrame="&quot;_blank&quot;" tooltip="&quot;Jägareförbundet&quot;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487" y="2786332"/>
            <a:ext cx="21336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d 23" descr="Jägarnas riksförbund">
            <a:hlinkClick r:id="rId12" tgtFrame="&quot;_blank&quot;" tooltip="&quot;Jägarnas riksförbund&quot;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435" y="1708509"/>
            <a:ext cx="1757680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Bild 24" descr="Bilprovningen">
            <a:hlinkClick r:id="rId14" tgtFrame="&quot;_blank&quot;" tooltip="&quot;Bilprovningen&quot;"/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50" y="1708509"/>
            <a:ext cx="1666240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d 25" descr="SOS Alarm">
            <a:hlinkClick r:id="rId16" tgtFrame="&quot;_blank&quot;" tooltip="&quot;SOS Alarm&quot;"/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853" y="3386347"/>
            <a:ext cx="141224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Bildobjekt 12" descr="Polisen">
            <a:hlinkClick r:id="rId18" tgtFrame="&quot;_blank&quot;" tooltip="&quot;Polisen&quot;"/>
          </p:cNvPr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435" y="4067355"/>
            <a:ext cx="94488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ubrik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b="1" dirty="0"/>
              <a:t>Nationella Viltolycksrådet samarbetspartners</a:t>
            </a:r>
          </a:p>
        </p:txBody>
      </p:sp>
      <p:pic>
        <p:nvPicPr>
          <p:cNvPr id="16" name="Bild 90" descr="Lantbrukarnas riksförbund">
            <a:hlinkClick r:id="rId20" tgtFrame="&quot;_blank&quot;" tooltip="&quot;Lantbrukarnas riksförbund&quot;"/>
          </p:cNvPr>
          <p:cNvPicPr>
            <a:picLocks noGrp="1"/>
          </p:cNvPicPr>
          <p:nvPr>
            <p:ph idx="1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46" y="4067355"/>
            <a:ext cx="126682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Bild 91" descr="Nationalföreningen för trafiksäkerhetens främjande">
            <a:hlinkClick r:id="rId22" tgtFrame="&quot;_blank&quot;" tooltip="&quot;Nationalföreningen för trafiksäkerhetens främjande&quot;"/>
          </p:cNvPr>
          <p:cNvPicPr/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832" y="2730260"/>
            <a:ext cx="49784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Bild 92" descr="If försäkringar">
            <a:hlinkClick r:id="rId24" tgtFrame="&quot;_blank&quot;" tooltip="&quot;If försäkringar&quot;"/>
          </p:cNvPr>
          <p:cNvPicPr/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952" y="1733909"/>
            <a:ext cx="42672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Bild 93" descr="Länsförsäkringar">
            <a:hlinkClick r:id="rId26" tgtFrame="&quot;_blank&quot;" tooltip="&quot;Länsförsäkringar&quot;"/>
          </p:cNvPr>
          <p:cNvPicPr/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487" y="4784498"/>
            <a:ext cx="159512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Bild 94" descr="Svenska Kennelklubben">
            <a:hlinkClick r:id="rId28" tgtFrame="&quot;_blank&quot;" tooltip="&quot;Svenska Kennelklubben&quot;"/>
          </p:cNvPr>
          <p:cNvPicPr/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50" y="5013098"/>
            <a:ext cx="2245360" cy="33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Bild 95" descr="VTI">
            <a:hlinkClick r:id="rId30" tgtFrame="&quot;_blank&quot;" tooltip="&quot;VTI&quot;"/>
          </p:cNvPr>
          <p:cNvPicPr/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31" y="2672032"/>
            <a:ext cx="69088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Bild 96" descr="SJ">
            <a:hlinkClick r:id="rId32" tgtFrame="&quot;_blank&quot;" tooltip="&quot;SJ&quot;"/>
          </p:cNvPr>
          <p:cNvPicPr/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339" y="493431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245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b="1" dirty="0"/>
              <a:t>VEM BETALAR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Kostnaden för </a:t>
            </a:r>
            <a:r>
              <a:rPr lang="sv-SE" dirty="0" err="1"/>
              <a:t>NVRs</a:t>
            </a:r>
            <a:r>
              <a:rPr lang="sv-SE" dirty="0"/>
              <a:t> verksamhet betalas i slutänden av Trafikverket.</a:t>
            </a:r>
          </a:p>
          <a:p>
            <a:r>
              <a:rPr lang="sv-SE" dirty="0"/>
              <a:t>Polismyndigheten skickar räkning.</a:t>
            </a:r>
          </a:p>
          <a:p>
            <a:r>
              <a:rPr lang="sv-SE" dirty="0" err="1"/>
              <a:t>NVRs</a:t>
            </a:r>
            <a:r>
              <a:rPr lang="sv-SE" dirty="0"/>
              <a:t> samarbetspartners är med och delar notan och man får förmoda att vi alla övriga på ett eller annat sätt bidrar. (skatt, försäkringspremier m.m. </a:t>
            </a:r>
          </a:p>
          <a:p>
            <a:r>
              <a:rPr lang="sv-SE" dirty="0"/>
              <a:t>Det handlar om stora pengar, bara i Stockholms län betalades det ut mer än 3 miljoner i arvoden till eftersöksjägarna. I länet hade vi, (förra årets siffror inom parentes) sammanlagt 5124 (</a:t>
            </a:r>
            <a:r>
              <a:rPr lang="sv-SE" dirty="0">
                <a:solidFill>
                  <a:srgbClr val="FF0000"/>
                </a:solidFill>
              </a:rPr>
              <a:t>3997) </a:t>
            </a:r>
            <a:r>
              <a:rPr lang="sv-SE" dirty="0"/>
              <a:t>(trafikolyckor med vilt. Rådjur 4050 (</a:t>
            </a:r>
            <a:r>
              <a:rPr lang="sv-SE" dirty="0">
                <a:solidFill>
                  <a:srgbClr val="FF0000"/>
                </a:solidFill>
              </a:rPr>
              <a:t>3005)</a:t>
            </a:r>
            <a:r>
              <a:rPr lang="sv-SE" dirty="0"/>
              <a:t>, Vildsvin 649(</a:t>
            </a:r>
            <a:r>
              <a:rPr lang="sv-SE" dirty="0">
                <a:solidFill>
                  <a:srgbClr val="FF0000"/>
                </a:solidFill>
              </a:rPr>
              <a:t>585)</a:t>
            </a:r>
            <a:r>
              <a:rPr lang="sv-SE" dirty="0"/>
              <a:t>, 265(</a:t>
            </a:r>
            <a:r>
              <a:rPr lang="sv-SE" dirty="0">
                <a:solidFill>
                  <a:srgbClr val="FF0000"/>
                </a:solidFill>
              </a:rPr>
              <a:t>222)</a:t>
            </a:r>
            <a:r>
              <a:rPr lang="sv-SE" dirty="0"/>
              <a:t> älgar och </a:t>
            </a:r>
            <a:r>
              <a:rPr lang="sv-SE" dirty="0">
                <a:solidFill>
                  <a:srgbClr val="FF0000"/>
                </a:solidFill>
              </a:rPr>
              <a:t>152</a:t>
            </a:r>
            <a:r>
              <a:rPr lang="sv-SE" dirty="0"/>
              <a:t> </a:t>
            </a:r>
            <a:r>
              <a:rPr lang="sv-SE" dirty="0">
                <a:solidFill>
                  <a:srgbClr val="FF0000"/>
                </a:solidFill>
              </a:rPr>
              <a:t>(152)</a:t>
            </a:r>
            <a:r>
              <a:rPr lang="sv-SE" dirty="0"/>
              <a:t> dov. </a:t>
            </a:r>
          </a:p>
        </p:txBody>
      </p:sp>
    </p:spTree>
    <p:extLst>
      <p:ext uri="{BB962C8B-B14F-4D97-AF65-F5344CB8AC3E}">
        <p14:creationId xmlns:p14="http://schemas.microsoft.com/office/powerpoint/2010/main" val="1891544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b="1" dirty="0"/>
              <a:t>Ersättningar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Ersättning till eftersöksjägaren, platsbesök 250 kronor</a:t>
            </a:r>
          </a:p>
          <a:p>
            <a:r>
              <a:rPr lang="sv-SE" sz="3600" dirty="0"/>
              <a:t>Rådjur eftersök med hund 400 kronor</a:t>
            </a:r>
          </a:p>
          <a:p>
            <a:r>
              <a:rPr lang="sv-SE" sz="3600" dirty="0"/>
              <a:t>Eftersök på vildsvin och älg 700 kronor (vildsvin, om möjligt två jägare)</a:t>
            </a:r>
          </a:p>
          <a:p>
            <a:r>
              <a:rPr lang="sv-SE" sz="3600" dirty="0"/>
              <a:t>Rovdjur; björn, varg och lo 1900 kronor</a:t>
            </a:r>
          </a:p>
        </p:txBody>
      </p:sp>
    </p:spTree>
    <p:extLst>
      <p:ext uri="{BB962C8B-B14F-4D97-AF65-F5344CB8AC3E}">
        <p14:creationId xmlns:p14="http://schemas.microsoft.com/office/powerpoint/2010/main" val="338026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402E97-5A78-4C03-B2F6-6830BC33C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Trafikverket, varningsskyltar 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45ED431-8EF2-4087-908D-0D664B477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Under året har eftersöksorganisationen bearbetat trafikverket i anledning av utplacering av permanenta varningsskyltar för vilt.</a:t>
            </a:r>
          </a:p>
          <a:p>
            <a:r>
              <a:rPr lang="sv-SE" dirty="0"/>
              <a:t>Resultat än så länge, varning för vildsvin lv 816 efter Lyckliga gatan och fram till 300m norr Rastaborg.</a:t>
            </a:r>
          </a:p>
          <a:p>
            <a:r>
              <a:rPr lang="sv-SE" dirty="0"/>
              <a:t>Målet är skyltar vid permanenta viltväxlar även </a:t>
            </a:r>
          </a:p>
          <a:p>
            <a:r>
              <a:rPr lang="sv-SE" dirty="0"/>
              <a:t>på lv 800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7" name="Platshållare för innehåll 4">
            <a:extLst>
              <a:ext uri="{FF2B5EF4-FFF2-40B4-BE49-F238E27FC236}">
                <a16:creationId xmlns:a16="http://schemas.microsoft.com/office/drawing/2014/main" id="{89AA4907-01AA-4C96-8CFE-23AFFDEA48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47043" y="3657599"/>
            <a:ext cx="3657601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59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69D8DD0E-FD7F-4119-935C-277474AC2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25959" y="-457200"/>
            <a:ext cx="68580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8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7200" dirty="0"/>
              <a:t>VILTOLYCKOR 2018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Redovisning av samtliga kända trafikolyckor med vilt.</a:t>
            </a:r>
          </a:p>
        </p:txBody>
      </p:sp>
    </p:spTree>
    <p:extLst>
      <p:ext uri="{BB962C8B-B14F-4D97-AF65-F5344CB8AC3E}">
        <p14:creationId xmlns:p14="http://schemas.microsoft.com/office/powerpoint/2010/main" val="3445098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Anmälda trafikolyckor med vilt 2010-2017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sz="3600" b="1" dirty="0"/>
          </a:p>
          <a:p>
            <a:pPr marL="0" indent="0">
              <a:buNone/>
            </a:pPr>
            <a:endParaRPr lang="sv-SE" sz="3600" b="1" dirty="0"/>
          </a:p>
          <a:p>
            <a:pPr marL="0" indent="0">
              <a:buNone/>
            </a:pPr>
            <a:r>
              <a:rPr lang="sv-SE" sz="3600" b="1" dirty="0"/>
              <a:t>.</a:t>
            </a:r>
          </a:p>
          <a:p>
            <a:pPr marL="0" indent="0">
              <a:buNone/>
            </a:pPr>
            <a:endParaRPr lang="sv-SE" b="1" dirty="0">
              <a:solidFill>
                <a:srgbClr val="FF0000"/>
              </a:solidFill>
            </a:endParaRPr>
          </a:p>
          <a:p>
            <a:endParaRPr lang="sv-SE" b="1" dirty="0"/>
          </a:p>
          <a:p>
            <a:endParaRPr lang="sv-SE" b="1" dirty="0"/>
          </a:p>
          <a:p>
            <a:endParaRPr lang="sv-SE" b="1" dirty="0"/>
          </a:p>
          <a:p>
            <a:endParaRPr lang="sv-SE" b="1" dirty="0"/>
          </a:p>
          <a:p>
            <a:endParaRPr lang="sv-SE" dirty="0"/>
          </a:p>
          <a:p>
            <a:endParaRPr lang="sv-SE" dirty="0"/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7AA4ACE6-2D9C-4B7D-9606-251CC4F253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360066"/>
              </p:ext>
            </p:extLst>
          </p:nvPr>
        </p:nvGraphicFramePr>
        <p:xfrm>
          <a:off x="408992" y="3023118"/>
          <a:ext cx="11374015" cy="2509934"/>
        </p:xfrm>
        <a:graphic>
          <a:graphicData uri="http://schemas.openxmlformats.org/drawingml/2006/table">
            <a:tbl>
              <a:tblPr/>
              <a:tblGrid>
                <a:gridCol w="2586733">
                  <a:extLst>
                    <a:ext uri="{9D8B030D-6E8A-4147-A177-3AD203B41FA5}">
                      <a16:colId xmlns:a16="http://schemas.microsoft.com/office/drawing/2014/main" val="673240325"/>
                    </a:ext>
                  </a:extLst>
                </a:gridCol>
                <a:gridCol w="2586733">
                  <a:extLst>
                    <a:ext uri="{9D8B030D-6E8A-4147-A177-3AD203B41FA5}">
                      <a16:colId xmlns:a16="http://schemas.microsoft.com/office/drawing/2014/main" val="2025531693"/>
                    </a:ext>
                  </a:extLst>
                </a:gridCol>
                <a:gridCol w="779824">
                  <a:extLst>
                    <a:ext uri="{9D8B030D-6E8A-4147-A177-3AD203B41FA5}">
                      <a16:colId xmlns:a16="http://schemas.microsoft.com/office/drawing/2014/main" val="203470274"/>
                    </a:ext>
                  </a:extLst>
                </a:gridCol>
                <a:gridCol w="722764">
                  <a:extLst>
                    <a:ext uri="{9D8B030D-6E8A-4147-A177-3AD203B41FA5}">
                      <a16:colId xmlns:a16="http://schemas.microsoft.com/office/drawing/2014/main" val="290057468"/>
                    </a:ext>
                  </a:extLst>
                </a:gridCol>
                <a:gridCol w="703743">
                  <a:extLst>
                    <a:ext uri="{9D8B030D-6E8A-4147-A177-3AD203B41FA5}">
                      <a16:colId xmlns:a16="http://schemas.microsoft.com/office/drawing/2014/main" val="2558537910"/>
                    </a:ext>
                  </a:extLst>
                </a:gridCol>
                <a:gridCol w="684724">
                  <a:extLst>
                    <a:ext uri="{9D8B030D-6E8A-4147-A177-3AD203B41FA5}">
                      <a16:colId xmlns:a16="http://schemas.microsoft.com/office/drawing/2014/main" val="4017893604"/>
                    </a:ext>
                  </a:extLst>
                </a:gridCol>
                <a:gridCol w="817863">
                  <a:extLst>
                    <a:ext uri="{9D8B030D-6E8A-4147-A177-3AD203B41FA5}">
                      <a16:colId xmlns:a16="http://schemas.microsoft.com/office/drawing/2014/main" val="1205790694"/>
                    </a:ext>
                  </a:extLst>
                </a:gridCol>
                <a:gridCol w="760804">
                  <a:extLst>
                    <a:ext uri="{9D8B030D-6E8A-4147-A177-3AD203B41FA5}">
                      <a16:colId xmlns:a16="http://schemas.microsoft.com/office/drawing/2014/main" val="1044952916"/>
                    </a:ext>
                  </a:extLst>
                </a:gridCol>
                <a:gridCol w="817863">
                  <a:extLst>
                    <a:ext uri="{9D8B030D-6E8A-4147-A177-3AD203B41FA5}">
                      <a16:colId xmlns:a16="http://schemas.microsoft.com/office/drawing/2014/main" val="527141980"/>
                    </a:ext>
                  </a:extLst>
                </a:gridCol>
                <a:gridCol w="912964">
                  <a:extLst>
                    <a:ext uri="{9D8B030D-6E8A-4147-A177-3AD203B41FA5}">
                      <a16:colId xmlns:a16="http://schemas.microsoft.com/office/drawing/2014/main" val="2754643750"/>
                    </a:ext>
                  </a:extLst>
                </a:gridCol>
              </a:tblGrid>
              <a:tr h="774200">
                <a:tc>
                  <a:txBody>
                    <a:bodyPr/>
                    <a:lstStyle/>
                    <a:p>
                      <a:pPr algn="l" fontAlgn="b"/>
                      <a:endParaRPr lang="sv-S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676783"/>
                  </a:ext>
                </a:extLst>
              </a:tr>
              <a:tr h="1735734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Totalt under året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237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435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A0FCC630-A93A-4B70-B69C-C9DE6A227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510680"/>
              </p:ext>
            </p:extLst>
          </p:nvPr>
        </p:nvGraphicFramePr>
        <p:xfrm>
          <a:off x="205273" y="139958"/>
          <a:ext cx="11579291" cy="65594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1308">
                  <a:extLst>
                    <a:ext uri="{9D8B030D-6E8A-4147-A177-3AD203B41FA5}">
                      <a16:colId xmlns:a16="http://schemas.microsoft.com/office/drawing/2014/main" val="1093630812"/>
                    </a:ext>
                  </a:extLst>
                </a:gridCol>
                <a:gridCol w="892622">
                  <a:extLst>
                    <a:ext uri="{9D8B030D-6E8A-4147-A177-3AD203B41FA5}">
                      <a16:colId xmlns:a16="http://schemas.microsoft.com/office/drawing/2014/main" val="2571106801"/>
                    </a:ext>
                  </a:extLst>
                </a:gridCol>
                <a:gridCol w="818236">
                  <a:extLst>
                    <a:ext uri="{9D8B030D-6E8A-4147-A177-3AD203B41FA5}">
                      <a16:colId xmlns:a16="http://schemas.microsoft.com/office/drawing/2014/main" val="3238598175"/>
                    </a:ext>
                  </a:extLst>
                </a:gridCol>
                <a:gridCol w="818236">
                  <a:extLst>
                    <a:ext uri="{9D8B030D-6E8A-4147-A177-3AD203B41FA5}">
                      <a16:colId xmlns:a16="http://schemas.microsoft.com/office/drawing/2014/main" val="2331532326"/>
                    </a:ext>
                  </a:extLst>
                </a:gridCol>
                <a:gridCol w="768646">
                  <a:extLst>
                    <a:ext uri="{9D8B030D-6E8A-4147-A177-3AD203B41FA5}">
                      <a16:colId xmlns:a16="http://schemas.microsoft.com/office/drawing/2014/main" val="1270113625"/>
                    </a:ext>
                  </a:extLst>
                </a:gridCol>
                <a:gridCol w="867827">
                  <a:extLst>
                    <a:ext uri="{9D8B030D-6E8A-4147-A177-3AD203B41FA5}">
                      <a16:colId xmlns:a16="http://schemas.microsoft.com/office/drawing/2014/main" val="983666638"/>
                    </a:ext>
                  </a:extLst>
                </a:gridCol>
                <a:gridCol w="892622">
                  <a:extLst>
                    <a:ext uri="{9D8B030D-6E8A-4147-A177-3AD203B41FA5}">
                      <a16:colId xmlns:a16="http://schemas.microsoft.com/office/drawing/2014/main" val="3762080867"/>
                    </a:ext>
                  </a:extLst>
                </a:gridCol>
                <a:gridCol w="867827">
                  <a:extLst>
                    <a:ext uri="{9D8B030D-6E8A-4147-A177-3AD203B41FA5}">
                      <a16:colId xmlns:a16="http://schemas.microsoft.com/office/drawing/2014/main" val="2548086460"/>
                    </a:ext>
                  </a:extLst>
                </a:gridCol>
                <a:gridCol w="967009">
                  <a:extLst>
                    <a:ext uri="{9D8B030D-6E8A-4147-A177-3AD203B41FA5}">
                      <a16:colId xmlns:a16="http://schemas.microsoft.com/office/drawing/2014/main" val="2404367360"/>
                    </a:ext>
                  </a:extLst>
                </a:gridCol>
                <a:gridCol w="1214958">
                  <a:extLst>
                    <a:ext uri="{9D8B030D-6E8A-4147-A177-3AD203B41FA5}">
                      <a16:colId xmlns:a16="http://schemas.microsoft.com/office/drawing/2014/main" val="3508274602"/>
                    </a:ext>
                  </a:extLst>
                </a:gridCol>
              </a:tblGrid>
              <a:tr h="703340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 dirty="0">
                          <a:effectLst/>
                        </a:rPr>
                        <a:t>Rådjur, trafikolyckor  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117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107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122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152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142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160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145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171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154</a:t>
                      </a:r>
                      <a:endParaRPr lang="sv-SE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97147167"/>
                  </a:ext>
                </a:extLst>
              </a:tr>
              <a:tr h="703340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 dirty="0">
                          <a:effectLst/>
                        </a:rPr>
                        <a:t>Oklart, rapport saknas                  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12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3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0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0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0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2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0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sv-SE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84808330"/>
                  </a:ext>
                </a:extLst>
              </a:tr>
              <a:tr h="703340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Dött på olycksplatsen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60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48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50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59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48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44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52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49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45</a:t>
                      </a:r>
                      <a:endParaRPr lang="sv-SE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92774640"/>
                  </a:ext>
                </a:extLst>
              </a:tr>
              <a:tr h="703340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Spårat, påträffat dött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5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7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6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8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9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13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5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15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sv-SE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91276106"/>
                  </a:ext>
                </a:extLst>
              </a:tr>
              <a:tr h="703340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 dirty="0">
                          <a:effectLst/>
                        </a:rPr>
                        <a:t>Spårat, ej hittat           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19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22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35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17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15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22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29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16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</a:t>
                      </a:r>
                      <a:endParaRPr lang="sv-SE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70132037"/>
                  </a:ext>
                </a:extLst>
              </a:tr>
              <a:tr h="703340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Spårat, avlivat                                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5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13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7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22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16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22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20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15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sv-SE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80673359"/>
                  </a:ext>
                </a:extLst>
              </a:tr>
              <a:tr h="818021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Avlivat på olycksplatsen               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14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17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17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12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9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17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7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14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sv-SE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24740121"/>
                  </a:ext>
                </a:extLst>
              </a:tr>
              <a:tr h="818021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Spårat bedömt oskadat                  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2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16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7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34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45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42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31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62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55</a:t>
                      </a:r>
                      <a:endParaRPr lang="sv-SE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9008635"/>
                  </a:ext>
                </a:extLst>
              </a:tr>
              <a:tr h="703340"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Spårat bedömt skadat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u="none" strike="noStrike">
                          <a:effectLst/>
                        </a:rPr>
                        <a:t> 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>
                          <a:effectLst/>
                        </a:rPr>
                        <a:t>1</a:t>
                      </a:r>
                      <a:endParaRPr lang="sv-SE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effectLst/>
                        </a:rPr>
                        <a:t>0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sv-SE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14251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23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592</Words>
  <Application>Microsoft Office PowerPoint</Application>
  <PresentationFormat>Bredbild</PresentationFormat>
  <Paragraphs>406</Paragraphs>
  <Slides>15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Office-tema</vt:lpstr>
      <vt:lpstr>EFTERSÖKSORGANISATIONEN</vt:lpstr>
      <vt:lpstr>Nationella Viltolycksrådet samarbetspartners</vt:lpstr>
      <vt:lpstr>VEM BETALAR</vt:lpstr>
      <vt:lpstr>Ersättningar</vt:lpstr>
      <vt:lpstr>Trafikverket, varningsskyltar </vt:lpstr>
      <vt:lpstr>PowerPoint-presentation</vt:lpstr>
      <vt:lpstr>VILTOLYCKOR 2018</vt:lpstr>
      <vt:lpstr>Anmälda trafikolyckor med vilt 2010-2017</vt:lpstr>
      <vt:lpstr>PowerPoint-presentation</vt:lpstr>
      <vt:lpstr>PowerPoint-presentation</vt:lpstr>
      <vt:lpstr>PowerPoint-presentation</vt:lpstr>
      <vt:lpstr>PowerPoint-presentation</vt:lpstr>
      <vt:lpstr>Jämförelse Ekerö och Norrtälje kommuner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VILTOLYCKOR 2015</dc:title>
  <dc:creator>Pelle Ericsson</dc:creator>
  <cp:lastModifiedBy>Pelle Ericsson</cp:lastModifiedBy>
  <cp:revision>135</cp:revision>
  <dcterms:created xsi:type="dcterms:W3CDTF">2016-01-03T18:22:51Z</dcterms:created>
  <dcterms:modified xsi:type="dcterms:W3CDTF">2019-02-11T17:35:37Z</dcterms:modified>
</cp:coreProperties>
</file>