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m" ContentType="application/vnd.ms-word.document.macroEnabled.12"/>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1" r:id="rId3"/>
    <p:sldId id="282" r:id="rId4"/>
    <p:sldId id="283" r:id="rId5"/>
    <p:sldId id="284" r:id="rId6"/>
    <p:sldId id="257" r:id="rId7"/>
    <p:sldId id="258" r:id="rId8"/>
    <p:sldId id="277" r:id="rId9"/>
    <p:sldId id="259" r:id="rId10"/>
    <p:sldId id="260" r:id="rId11"/>
    <p:sldId id="261" r:id="rId12"/>
    <p:sldId id="262" r:id="rId13"/>
    <p:sldId id="263" r:id="rId14"/>
    <p:sldId id="264" r:id="rId15"/>
    <p:sldId id="265" r:id="rId16"/>
    <p:sldId id="266" r:id="rId17"/>
    <p:sldId id="267" r:id="rId18"/>
    <p:sldId id="268" r:id="rId19"/>
    <p:sldId id="271" r:id="rId20"/>
    <p:sldId id="269" r:id="rId21"/>
    <p:sldId id="270" r:id="rId22"/>
    <p:sldId id="272" r:id="rId23"/>
    <p:sldId id="285" r:id="rId24"/>
    <p:sldId id="286" r:id="rId25"/>
    <p:sldId id="287" r:id="rId26"/>
    <p:sldId id="288" r:id="rId27"/>
    <p:sldId id="289" r:id="rId28"/>
    <p:sldId id="273" r:id="rId29"/>
    <p:sldId id="274" r:id="rId30"/>
    <p:sldId id="290" r:id="rId31"/>
    <p:sldId id="291" r:id="rId32"/>
    <p:sldId id="292" r:id="rId33"/>
    <p:sldId id="293" r:id="rId3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74"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Johan\Jakt\Sockenombud\Sammanst&#228;llning%202016\Avskjutnings%20rap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v-SE"/>
  <c:pivotSource>
    <c:name>[Avskjutnings rapport.xlsx]Blad1!Pivottabell3</c:name>
    <c:fmtId val="2"/>
  </c:pivotSource>
  <c:chart>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s>
    <c:plotArea>
      <c:layout/>
      <c:barChart>
        <c:barDir val="col"/>
        <c:grouping val="clustered"/>
        <c:ser>
          <c:idx val="0"/>
          <c:order val="0"/>
          <c:tx>
            <c:strRef>
              <c:f>Blad1!$O$24:$O$25</c:f>
              <c:strCache>
                <c:ptCount val="1"/>
                <c:pt idx="0">
                  <c:v>Summa av Tilldelning</c:v>
                </c:pt>
              </c:strCache>
            </c:strRef>
          </c:tx>
          <c:cat>
            <c:strRef>
              <c:f>Blad1!$N$26:$N$39</c:f>
              <c:strCache>
                <c:ptCount val="13"/>
                <c:pt idx="0">
                  <c:v>Blidsberg</c:v>
                </c:pt>
                <c:pt idx="1">
                  <c:v>Böne</c:v>
                </c:pt>
                <c:pt idx="2">
                  <c:v>Dalum</c:v>
                </c:pt>
                <c:pt idx="3">
                  <c:v>Gullerd</c:v>
                </c:pt>
                <c:pt idx="4">
                  <c:v>Humla</c:v>
                </c:pt>
                <c:pt idx="5">
                  <c:v>Hössna </c:v>
                </c:pt>
                <c:pt idx="6">
                  <c:v>Knätte</c:v>
                </c:pt>
                <c:pt idx="7">
                  <c:v>Kölingared</c:v>
                </c:pt>
                <c:pt idx="8">
                  <c:v>Liared</c:v>
                </c:pt>
                <c:pt idx="9">
                  <c:v>Strängsered</c:v>
                </c:pt>
                <c:pt idx="10">
                  <c:v>Timmele</c:v>
                </c:pt>
                <c:pt idx="11">
                  <c:v>Trädet</c:v>
                </c:pt>
                <c:pt idx="12">
                  <c:v>Ulricehamn</c:v>
                </c:pt>
              </c:strCache>
            </c:strRef>
          </c:cat>
          <c:val>
            <c:numRef>
              <c:f>Blad1!$O$26:$O$39</c:f>
              <c:numCache>
                <c:formatCode>General</c:formatCode>
                <c:ptCount val="13"/>
                <c:pt idx="0">
                  <c:v>5</c:v>
                </c:pt>
                <c:pt idx="1">
                  <c:v>6</c:v>
                </c:pt>
                <c:pt idx="2">
                  <c:v>10</c:v>
                </c:pt>
                <c:pt idx="3">
                  <c:v>11</c:v>
                </c:pt>
                <c:pt idx="4">
                  <c:v>3</c:v>
                </c:pt>
                <c:pt idx="5">
                  <c:v>19</c:v>
                </c:pt>
                <c:pt idx="6">
                  <c:v>7</c:v>
                </c:pt>
                <c:pt idx="7">
                  <c:v>12</c:v>
                </c:pt>
                <c:pt idx="8">
                  <c:v>17</c:v>
                </c:pt>
                <c:pt idx="9">
                  <c:v>17</c:v>
                </c:pt>
                <c:pt idx="10">
                  <c:v>11</c:v>
                </c:pt>
                <c:pt idx="11">
                  <c:v>8</c:v>
                </c:pt>
                <c:pt idx="12">
                  <c:v>7</c:v>
                </c:pt>
              </c:numCache>
            </c:numRef>
          </c:val>
        </c:ser>
        <c:ser>
          <c:idx val="1"/>
          <c:order val="1"/>
          <c:tx>
            <c:strRef>
              <c:f>Blad1!$P$24:$P$25</c:f>
              <c:strCache>
                <c:ptCount val="1"/>
                <c:pt idx="0">
                  <c:v>Summa av Avskjutning</c:v>
                </c:pt>
              </c:strCache>
            </c:strRef>
          </c:tx>
          <c:cat>
            <c:strRef>
              <c:f>Blad1!$N$26:$N$39</c:f>
              <c:strCache>
                <c:ptCount val="13"/>
                <c:pt idx="0">
                  <c:v>Blidsberg</c:v>
                </c:pt>
                <c:pt idx="1">
                  <c:v>Böne</c:v>
                </c:pt>
                <c:pt idx="2">
                  <c:v>Dalum</c:v>
                </c:pt>
                <c:pt idx="3">
                  <c:v>Gullerd</c:v>
                </c:pt>
                <c:pt idx="4">
                  <c:v>Humla</c:v>
                </c:pt>
                <c:pt idx="5">
                  <c:v>Hössna </c:v>
                </c:pt>
                <c:pt idx="6">
                  <c:v>Knätte</c:v>
                </c:pt>
                <c:pt idx="7">
                  <c:v>Kölingared</c:v>
                </c:pt>
                <c:pt idx="8">
                  <c:v>Liared</c:v>
                </c:pt>
                <c:pt idx="9">
                  <c:v>Strängsered</c:v>
                </c:pt>
                <c:pt idx="10">
                  <c:v>Timmele</c:v>
                </c:pt>
                <c:pt idx="11">
                  <c:v>Trädet</c:v>
                </c:pt>
                <c:pt idx="12">
                  <c:v>Ulricehamn</c:v>
                </c:pt>
              </c:strCache>
            </c:strRef>
          </c:cat>
          <c:val>
            <c:numRef>
              <c:f>Blad1!$P$26:$P$39</c:f>
              <c:numCache>
                <c:formatCode>General</c:formatCode>
                <c:ptCount val="13"/>
                <c:pt idx="0">
                  <c:v>3</c:v>
                </c:pt>
                <c:pt idx="1">
                  <c:v>5</c:v>
                </c:pt>
                <c:pt idx="2">
                  <c:v>5</c:v>
                </c:pt>
                <c:pt idx="3">
                  <c:v>9</c:v>
                </c:pt>
                <c:pt idx="4">
                  <c:v>3</c:v>
                </c:pt>
                <c:pt idx="5">
                  <c:v>17</c:v>
                </c:pt>
                <c:pt idx="6">
                  <c:v>7</c:v>
                </c:pt>
                <c:pt idx="7">
                  <c:v>8</c:v>
                </c:pt>
                <c:pt idx="8">
                  <c:v>11</c:v>
                </c:pt>
                <c:pt idx="9">
                  <c:v>14</c:v>
                </c:pt>
                <c:pt idx="10">
                  <c:v>9</c:v>
                </c:pt>
                <c:pt idx="11">
                  <c:v>6</c:v>
                </c:pt>
                <c:pt idx="12">
                  <c:v>2</c:v>
                </c:pt>
              </c:numCache>
            </c:numRef>
          </c:val>
        </c:ser>
        <c:ser>
          <c:idx val="2"/>
          <c:order val="2"/>
          <c:tx>
            <c:strRef>
              <c:f>Blad1!$Q$24:$Q$25</c:f>
              <c:strCache>
                <c:ptCount val="1"/>
                <c:pt idx="0">
                  <c:v>Summa av Avskjutning kalv</c:v>
                </c:pt>
              </c:strCache>
            </c:strRef>
          </c:tx>
          <c:cat>
            <c:strRef>
              <c:f>Blad1!$N$26:$N$39</c:f>
              <c:strCache>
                <c:ptCount val="13"/>
                <c:pt idx="0">
                  <c:v>Blidsberg</c:v>
                </c:pt>
                <c:pt idx="1">
                  <c:v>Böne</c:v>
                </c:pt>
                <c:pt idx="2">
                  <c:v>Dalum</c:v>
                </c:pt>
                <c:pt idx="3">
                  <c:v>Gullerd</c:v>
                </c:pt>
                <c:pt idx="4">
                  <c:v>Humla</c:v>
                </c:pt>
                <c:pt idx="5">
                  <c:v>Hössna </c:v>
                </c:pt>
                <c:pt idx="6">
                  <c:v>Knätte</c:v>
                </c:pt>
                <c:pt idx="7">
                  <c:v>Kölingared</c:v>
                </c:pt>
                <c:pt idx="8">
                  <c:v>Liared</c:v>
                </c:pt>
                <c:pt idx="9">
                  <c:v>Strängsered</c:v>
                </c:pt>
                <c:pt idx="10">
                  <c:v>Timmele</c:v>
                </c:pt>
                <c:pt idx="11">
                  <c:v>Trädet</c:v>
                </c:pt>
                <c:pt idx="12">
                  <c:v>Ulricehamn</c:v>
                </c:pt>
              </c:strCache>
            </c:strRef>
          </c:cat>
          <c:val>
            <c:numRef>
              <c:f>Blad1!$Q$26:$Q$39</c:f>
              <c:numCache>
                <c:formatCode>General</c:formatCode>
                <c:ptCount val="13"/>
                <c:pt idx="0">
                  <c:v>2</c:v>
                </c:pt>
                <c:pt idx="1">
                  <c:v>7</c:v>
                </c:pt>
                <c:pt idx="2">
                  <c:v>1</c:v>
                </c:pt>
                <c:pt idx="3">
                  <c:v>3</c:v>
                </c:pt>
                <c:pt idx="4">
                  <c:v>3</c:v>
                </c:pt>
                <c:pt idx="5">
                  <c:v>13</c:v>
                </c:pt>
                <c:pt idx="6">
                  <c:v>4</c:v>
                </c:pt>
                <c:pt idx="7">
                  <c:v>8</c:v>
                </c:pt>
                <c:pt idx="8">
                  <c:v>4</c:v>
                </c:pt>
                <c:pt idx="9">
                  <c:v>7</c:v>
                </c:pt>
                <c:pt idx="10">
                  <c:v>5</c:v>
                </c:pt>
                <c:pt idx="11">
                  <c:v>4</c:v>
                </c:pt>
                <c:pt idx="12">
                  <c:v>0</c:v>
                </c:pt>
              </c:numCache>
            </c:numRef>
          </c:val>
        </c:ser>
        <c:axId val="109657088"/>
        <c:axId val="110117632"/>
      </c:barChart>
      <c:catAx>
        <c:axId val="109657088"/>
        <c:scaling>
          <c:orientation val="minMax"/>
        </c:scaling>
        <c:axPos val="b"/>
        <c:tickLblPos val="nextTo"/>
        <c:crossAx val="110117632"/>
        <c:crosses val="autoZero"/>
        <c:auto val="1"/>
        <c:lblAlgn val="ctr"/>
        <c:lblOffset val="100"/>
      </c:catAx>
      <c:valAx>
        <c:axId val="110117632"/>
        <c:scaling>
          <c:orientation val="minMax"/>
        </c:scaling>
        <c:axPos val="l"/>
        <c:majorGridlines/>
        <c:numFmt formatCode="General" sourceLinked="1"/>
        <c:tickLblPos val="nextTo"/>
        <c:crossAx val="109657088"/>
        <c:crosses val="autoZero"/>
        <c:crossBetween val="between"/>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F68A9-7306-48AB-B567-4A40963B5264}" type="datetimeFigureOut">
              <a:rPr lang="sv-SE" smtClean="0"/>
              <a:pPr/>
              <a:t>2016-04-26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EA8BFF-8585-4D64-86BC-C90159653E4C}"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1B3B815A-4747-4F85-AF3D-9D414708A9C0}" type="datetimeFigureOut">
              <a:rPr lang="sv-SE" smtClean="0"/>
              <a:pPr/>
              <a:t>2016-04-26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057929D-211A-4315-A39C-CC2D42EF6A81}"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B3B815A-4747-4F85-AF3D-9D414708A9C0}" type="datetimeFigureOut">
              <a:rPr lang="sv-SE" smtClean="0"/>
              <a:pPr/>
              <a:t>2016-04-26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057929D-211A-4315-A39C-CC2D42EF6A81}"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B3B815A-4747-4F85-AF3D-9D414708A9C0}" type="datetimeFigureOut">
              <a:rPr lang="sv-SE" smtClean="0"/>
              <a:pPr/>
              <a:t>2016-04-26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057929D-211A-4315-A39C-CC2D42EF6A81}"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B3B815A-4747-4F85-AF3D-9D414708A9C0}" type="datetimeFigureOut">
              <a:rPr lang="sv-SE" smtClean="0"/>
              <a:pPr/>
              <a:t>2016-04-26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057929D-211A-4315-A39C-CC2D42EF6A81}"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1B3B815A-4747-4F85-AF3D-9D414708A9C0}" type="datetimeFigureOut">
              <a:rPr lang="sv-SE" smtClean="0"/>
              <a:pPr/>
              <a:t>2016-04-26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057929D-211A-4315-A39C-CC2D42EF6A81}"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B3B815A-4747-4F85-AF3D-9D414708A9C0}" type="datetimeFigureOut">
              <a:rPr lang="sv-SE" smtClean="0"/>
              <a:pPr/>
              <a:t>2016-04-26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057929D-211A-4315-A39C-CC2D42EF6A81}"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1B3B815A-4747-4F85-AF3D-9D414708A9C0}" type="datetimeFigureOut">
              <a:rPr lang="sv-SE" smtClean="0"/>
              <a:pPr/>
              <a:t>2016-04-26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057929D-211A-4315-A39C-CC2D42EF6A81}"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B3B815A-4747-4F85-AF3D-9D414708A9C0}" type="datetimeFigureOut">
              <a:rPr lang="sv-SE" smtClean="0"/>
              <a:pPr/>
              <a:t>2016-04-26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057929D-211A-4315-A39C-CC2D42EF6A81}"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3B815A-4747-4F85-AF3D-9D414708A9C0}" type="datetimeFigureOut">
              <a:rPr lang="sv-SE" smtClean="0"/>
              <a:pPr/>
              <a:t>2016-04-26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057929D-211A-4315-A39C-CC2D42EF6A81}"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B3B815A-4747-4F85-AF3D-9D414708A9C0}" type="datetimeFigureOut">
              <a:rPr lang="sv-SE" smtClean="0"/>
              <a:pPr/>
              <a:t>2016-04-26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057929D-211A-4315-A39C-CC2D42EF6A81}"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B3B815A-4747-4F85-AF3D-9D414708A9C0}" type="datetimeFigureOut">
              <a:rPr lang="sv-SE" smtClean="0"/>
              <a:pPr/>
              <a:t>2016-04-26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057929D-211A-4315-A39C-CC2D42EF6A81}"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815A-4747-4F85-AF3D-9D414708A9C0}" type="datetimeFigureOut">
              <a:rPr lang="sv-SE" smtClean="0"/>
              <a:pPr/>
              <a:t>2016-04-26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7929D-211A-4315-A39C-CC2D42EF6A81}"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akroaktiverat_Word_2007-dokument1.docm"/><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3" Type="http://schemas.openxmlformats.org/officeDocument/2006/relationships/package" Target="../embeddings/Makroaktiverat_Word_2007-dokument2.docm"/><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3" Type="http://schemas.openxmlformats.org/officeDocument/2006/relationships/package" Target="../embeddings/Makroaktiverat_Word_2007-dokument3.docm"/><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3" Type="http://schemas.openxmlformats.org/officeDocument/2006/relationships/package" Target="../embeddings/Makroaktiverat_Word_2007-dokument4.docm"/><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3" Type="http://schemas.openxmlformats.org/officeDocument/2006/relationships/package" Target="../embeddings/Makroaktiverat_Word_2007-dokument5.docm"/><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package" Target="../embeddings/Word_2007-dokument6.docx"/><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Årsmöte 2016-04-25</a:t>
            </a:r>
            <a:endParaRPr lang="sv-SE" dirty="0"/>
          </a:p>
        </p:txBody>
      </p:sp>
      <p:sp>
        <p:nvSpPr>
          <p:cNvPr id="3" name="Underrubrik 2"/>
          <p:cNvSpPr>
            <a:spLocks noGrp="1"/>
          </p:cNvSpPr>
          <p:nvPr>
            <p:ph type="subTitle" idx="1"/>
          </p:nvPr>
        </p:nvSpPr>
        <p:spPr/>
        <p:txBody>
          <a:bodyPr/>
          <a:lstStyle/>
          <a:p>
            <a:endParaRPr lang="sv-S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Älgobs Tjur %</a:t>
            </a:r>
            <a:endParaRPr lang="sv-SE" dirty="0"/>
          </a:p>
        </p:txBody>
      </p:sp>
      <p:pic>
        <p:nvPicPr>
          <p:cNvPr id="2051" name="Picture 3"/>
          <p:cNvPicPr>
            <a:picLocks noGrp="1" noChangeAspect="1" noChangeArrowheads="1"/>
          </p:cNvPicPr>
          <p:nvPr>
            <p:ph idx="1"/>
          </p:nvPr>
        </p:nvPicPr>
        <p:blipFill>
          <a:blip r:embed="rId2" cstate="print"/>
          <a:srcRect t="22906" r="25848" b="8681"/>
          <a:stretch>
            <a:fillRect/>
          </a:stretch>
        </p:blipFill>
        <p:spPr bwMode="auto">
          <a:xfrm>
            <a:off x="269317" y="1340767"/>
            <a:ext cx="8745660" cy="45365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Älgobs Kalv per hondjur</a:t>
            </a:r>
            <a:endParaRPr lang="sv-SE" dirty="0"/>
          </a:p>
        </p:txBody>
      </p:sp>
      <p:pic>
        <p:nvPicPr>
          <p:cNvPr id="3074" name="Picture 2"/>
          <p:cNvPicPr>
            <a:picLocks noGrp="1" noChangeAspect="1" noChangeArrowheads="1"/>
          </p:cNvPicPr>
          <p:nvPr>
            <p:ph idx="1"/>
          </p:nvPr>
        </p:nvPicPr>
        <p:blipFill>
          <a:blip r:embed="rId2" cstate="print"/>
          <a:srcRect l="11537" t="22906" r="20481" b="5499"/>
          <a:stretch>
            <a:fillRect/>
          </a:stretch>
        </p:blipFill>
        <p:spPr bwMode="auto">
          <a:xfrm>
            <a:off x="381134" y="1412776"/>
            <a:ext cx="8634560"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Älgobs per mantimme</a:t>
            </a:r>
            <a:endParaRPr lang="sv-SE" dirty="0"/>
          </a:p>
        </p:txBody>
      </p:sp>
      <p:pic>
        <p:nvPicPr>
          <p:cNvPr id="4098" name="Picture 2"/>
          <p:cNvPicPr>
            <a:picLocks noGrp="1" noChangeAspect="1" noChangeArrowheads="1"/>
          </p:cNvPicPr>
          <p:nvPr>
            <p:ph idx="1"/>
          </p:nvPr>
        </p:nvPicPr>
        <p:blipFill>
          <a:blip r:embed="rId2" cstate="print"/>
          <a:srcRect l="12431" t="24497" r="37477" b="7090"/>
          <a:stretch>
            <a:fillRect/>
          </a:stretch>
        </p:blipFill>
        <p:spPr bwMode="auto">
          <a:xfrm>
            <a:off x="1115616" y="1273522"/>
            <a:ext cx="7272808" cy="5584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Obs timmar</a:t>
            </a:r>
            <a:endParaRPr lang="sv-SE" dirty="0"/>
          </a:p>
        </p:txBody>
      </p:sp>
      <p:pic>
        <p:nvPicPr>
          <p:cNvPr id="5122" name="Picture 2"/>
          <p:cNvPicPr>
            <a:picLocks noGrp="1" noChangeAspect="1" noChangeArrowheads="1"/>
          </p:cNvPicPr>
          <p:nvPr>
            <p:ph idx="1"/>
          </p:nvPr>
        </p:nvPicPr>
        <p:blipFill>
          <a:blip r:embed="rId2" cstate="print"/>
          <a:srcRect l="11537" t="72227" r="49105" b="7090"/>
          <a:stretch>
            <a:fillRect/>
          </a:stretch>
        </p:blipFill>
        <p:spPr bwMode="auto">
          <a:xfrm>
            <a:off x="0" y="1556792"/>
            <a:ext cx="8563412" cy="25300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Spillningsinventering</a:t>
            </a:r>
            <a:endParaRPr lang="sv-SE" dirty="0"/>
          </a:p>
        </p:txBody>
      </p:sp>
      <p:sp>
        <p:nvSpPr>
          <p:cNvPr id="3" name="Platshållare för innehåll 2"/>
          <p:cNvSpPr>
            <a:spLocks noGrp="1"/>
          </p:cNvSpPr>
          <p:nvPr>
            <p:ph idx="1"/>
          </p:nvPr>
        </p:nvSpPr>
        <p:spPr/>
        <p:txBody>
          <a:bodyPr/>
          <a:lstStyle/>
          <a:p>
            <a:r>
              <a:rPr lang="sv-SE" dirty="0" smtClean="0"/>
              <a:t>Utfall 8,0 älgar / 1000 Hektar +-1,5</a:t>
            </a:r>
          </a:p>
          <a:p>
            <a:r>
              <a:rPr lang="sv-SE" dirty="0" smtClean="0"/>
              <a:t>Inventerade pinnar 2166 mot 2466 år 2014  </a:t>
            </a:r>
          </a:p>
          <a:p>
            <a:r>
              <a:rPr lang="sv-SE" dirty="0" smtClean="0"/>
              <a:t>Vi har inventerat 65% av tilldelade pinnar</a:t>
            </a:r>
          </a:p>
          <a:p>
            <a:r>
              <a:rPr lang="sv-SE" dirty="0" smtClean="0"/>
              <a:t>I år får vi betalt 1,5 kr per inventerad pinne</a:t>
            </a:r>
          </a:p>
          <a:p>
            <a:r>
              <a:rPr lang="sv-SE" dirty="0" smtClean="0"/>
              <a:t>För att säkerställa älgstammens storlek behöver man inventera minst 1000 ytor.</a:t>
            </a:r>
          </a:p>
          <a:p>
            <a:pPr>
              <a:buNone/>
            </a:pPr>
            <a:endParaRPr lang="sv-S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Spillningsinventering Sockenvis</a:t>
            </a:r>
            <a:endParaRPr lang="sv-SE" dirty="0"/>
          </a:p>
        </p:txBody>
      </p:sp>
      <p:pic>
        <p:nvPicPr>
          <p:cNvPr id="6147" name="Picture 3"/>
          <p:cNvPicPr>
            <a:picLocks noGrp="1" noChangeAspect="1" noChangeArrowheads="1"/>
          </p:cNvPicPr>
          <p:nvPr>
            <p:ph idx="1"/>
          </p:nvPr>
        </p:nvPicPr>
        <p:blipFill>
          <a:blip r:embed="rId2" cstate="print"/>
          <a:srcRect l="1697" t="30861" r="39266" b="13454"/>
          <a:stretch>
            <a:fillRect/>
          </a:stretch>
        </p:blipFill>
        <p:spPr bwMode="auto">
          <a:xfrm>
            <a:off x="683567" y="1412776"/>
            <a:ext cx="7739831"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Älgskötselplan 2013-2015</a:t>
            </a:r>
            <a:endParaRPr lang="sv-SE" dirty="0"/>
          </a:p>
        </p:txBody>
      </p:sp>
      <p:sp>
        <p:nvSpPr>
          <p:cNvPr id="3" name="Platshållare för innehåll 2"/>
          <p:cNvSpPr>
            <a:spLocks noGrp="1"/>
          </p:cNvSpPr>
          <p:nvPr>
            <p:ph idx="1"/>
          </p:nvPr>
        </p:nvSpPr>
        <p:spPr/>
        <p:txBody>
          <a:bodyPr/>
          <a:lstStyle/>
          <a:p>
            <a:r>
              <a:rPr lang="sv-SE" dirty="0" smtClean="0"/>
              <a:t>Plan 85 vuxna per år i avskjutning</a:t>
            </a:r>
          </a:p>
          <a:p>
            <a:r>
              <a:rPr lang="sv-SE" dirty="0" smtClean="0"/>
              <a:t>Minst 40% tjur i vinterstam </a:t>
            </a:r>
          </a:p>
          <a:p>
            <a:r>
              <a:rPr lang="sv-SE" dirty="0" smtClean="0"/>
              <a:t>54% Kalv i avskjutning</a:t>
            </a:r>
          </a:p>
          <a:p>
            <a:pPr>
              <a:buNone/>
            </a:pPr>
            <a:endParaRPr lang="sv-SE" dirty="0" smtClean="0"/>
          </a:p>
          <a:p>
            <a:endParaRPr lang="sv-SE" dirty="0"/>
          </a:p>
        </p:txBody>
      </p:sp>
      <p:pic>
        <p:nvPicPr>
          <p:cNvPr id="4" name="Picture 2"/>
          <p:cNvPicPr>
            <a:picLocks noChangeAspect="1" noChangeArrowheads="1"/>
          </p:cNvPicPr>
          <p:nvPr/>
        </p:nvPicPr>
        <p:blipFill>
          <a:blip r:embed="rId2" cstate="print"/>
          <a:srcRect l="6170" t="37225" r="14220" b="24591"/>
          <a:stretch>
            <a:fillRect/>
          </a:stretch>
        </p:blipFill>
        <p:spPr bwMode="auto">
          <a:xfrm>
            <a:off x="332021" y="3645024"/>
            <a:ext cx="8811979"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Utfall 2013-2015</a:t>
            </a:r>
            <a:endParaRPr lang="sv-SE" dirty="0"/>
          </a:p>
        </p:txBody>
      </p:sp>
      <p:pic>
        <p:nvPicPr>
          <p:cNvPr id="7170" name="Picture 2"/>
          <p:cNvPicPr>
            <a:picLocks noGrp="1" noChangeAspect="1" noChangeArrowheads="1"/>
          </p:cNvPicPr>
          <p:nvPr>
            <p:ph idx="1"/>
          </p:nvPr>
        </p:nvPicPr>
        <p:blipFill>
          <a:blip r:embed="rId2" cstate="print"/>
          <a:srcRect l="6170" t="37225" r="14220" b="24591"/>
          <a:stretch>
            <a:fillRect/>
          </a:stretch>
        </p:blipFill>
        <p:spPr bwMode="auto">
          <a:xfrm>
            <a:off x="242519" y="2348880"/>
            <a:ext cx="8811979"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Älgskötselplan 2016-2018</a:t>
            </a:r>
            <a:endParaRPr lang="sv-SE" dirty="0"/>
          </a:p>
        </p:txBody>
      </p:sp>
      <p:sp>
        <p:nvSpPr>
          <p:cNvPr id="3" name="Platshållare för innehåll 2"/>
          <p:cNvSpPr>
            <a:spLocks noGrp="1"/>
          </p:cNvSpPr>
          <p:nvPr>
            <p:ph idx="1"/>
          </p:nvPr>
        </p:nvSpPr>
        <p:spPr/>
        <p:txBody>
          <a:bodyPr/>
          <a:lstStyle/>
          <a:p>
            <a:r>
              <a:rPr lang="sv-SE" dirty="0" smtClean="0"/>
              <a:t>En älgstam i symbios med fodertillgång med högmedelålder av godkvalitet !</a:t>
            </a:r>
          </a:p>
          <a:p>
            <a:r>
              <a:rPr lang="sv-SE" dirty="0" smtClean="0"/>
              <a:t>Mål 7 älgar / 1000H i vinterstam</a:t>
            </a:r>
          </a:p>
          <a:p>
            <a:r>
              <a:rPr lang="sv-SE" dirty="0" smtClean="0"/>
              <a:t>40% tjur i vinterstam </a:t>
            </a:r>
          </a:p>
          <a:p>
            <a:r>
              <a:rPr lang="sv-SE" dirty="0" smtClean="0"/>
              <a:t>52% kalv i avskjutning</a:t>
            </a:r>
          </a:p>
          <a:p>
            <a:r>
              <a:rPr lang="sv-SE" dirty="0" smtClean="0"/>
              <a:t>0,8 kalvar per hondjur i reproduktion</a:t>
            </a:r>
            <a:endParaRPr lang="sv-S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Indata till älgskötselplanen</a:t>
            </a:r>
            <a:endParaRPr lang="sv-SE" dirty="0"/>
          </a:p>
        </p:txBody>
      </p:sp>
      <p:sp>
        <p:nvSpPr>
          <p:cNvPr id="3" name="Platshållare för innehåll 2"/>
          <p:cNvSpPr>
            <a:spLocks noGrp="1"/>
          </p:cNvSpPr>
          <p:nvPr>
            <p:ph idx="1"/>
          </p:nvPr>
        </p:nvSpPr>
        <p:spPr/>
        <p:txBody>
          <a:bodyPr/>
          <a:lstStyle/>
          <a:p>
            <a:r>
              <a:rPr lang="sv-SE" dirty="0" smtClean="0"/>
              <a:t>Tidigare säsongs avskjutning</a:t>
            </a:r>
          </a:p>
          <a:p>
            <a:r>
              <a:rPr lang="sv-SE" dirty="0" smtClean="0"/>
              <a:t>Rovdjurs förekomst</a:t>
            </a:r>
          </a:p>
          <a:p>
            <a:r>
              <a:rPr lang="sv-SE" dirty="0" smtClean="0"/>
              <a:t>Älgobs </a:t>
            </a:r>
          </a:p>
          <a:p>
            <a:pPr marL="514350" indent="-514350">
              <a:buFont typeface="+mj-lt"/>
              <a:buAutoNum type="arabicParenR"/>
            </a:pPr>
            <a:r>
              <a:rPr lang="sv-SE" dirty="0" smtClean="0"/>
              <a:t>Andel tjur %</a:t>
            </a:r>
          </a:p>
          <a:p>
            <a:pPr marL="514350" indent="-514350">
              <a:buFont typeface="+mj-lt"/>
              <a:buAutoNum type="arabicParenR"/>
            </a:pPr>
            <a:r>
              <a:rPr lang="sv-SE" dirty="0" smtClean="0"/>
              <a:t>Kalv per hondjur</a:t>
            </a:r>
          </a:p>
          <a:p>
            <a:pPr marL="514350" indent="-514350">
              <a:buFont typeface="+mj-lt"/>
              <a:buAutoNum type="arabicParenR"/>
            </a:pPr>
            <a:r>
              <a:rPr lang="sv-SE" dirty="0" smtClean="0"/>
              <a:t>% tjur kalv av kalvar i avskjutning</a:t>
            </a:r>
          </a:p>
          <a:p>
            <a:pPr marL="514350" indent="-514350"/>
            <a:r>
              <a:rPr lang="sv-SE" dirty="0" smtClean="0"/>
              <a:t>Spillningsinventering</a:t>
            </a:r>
            <a:endParaRPr lang="sv-S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Autofit/>
          </a:bodyPr>
          <a:lstStyle/>
          <a:p>
            <a:pPr algn="l"/>
            <a:r>
              <a:rPr lang="sv-SE" sz="1400" b="1" dirty="0" smtClean="0"/>
              <a:t/>
            </a:r>
            <a:br>
              <a:rPr lang="sv-SE" sz="1400" b="1" dirty="0" smtClean="0"/>
            </a:br>
            <a:r>
              <a:rPr lang="sv-SE" sz="1400" b="1" dirty="0" smtClean="0"/>
              <a:t/>
            </a:r>
            <a:br>
              <a:rPr lang="sv-SE" sz="1400" b="1" dirty="0" smtClean="0"/>
            </a:br>
            <a:r>
              <a:rPr lang="sv-SE" sz="1400" b="1" dirty="0" smtClean="0"/>
              <a:t/>
            </a:r>
            <a:br>
              <a:rPr lang="sv-SE" sz="1400" b="1" dirty="0" smtClean="0"/>
            </a:br>
            <a:r>
              <a:rPr lang="sv-SE" sz="1400" b="1" dirty="0" smtClean="0"/>
              <a:t/>
            </a:r>
            <a:br>
              <a:rPr lang="sv-SE" sz="1400" b="1" dirty="0" smtClean="0"/>
            </a:br>
            <a:r>
              <a:rPr lang="sv-SE" sz="1400" b="1" dirty="0" smtClean="0"/>
              <a:t/>
            </a:r>
            <a:br>
              <a:rPr lang="sv-SE" sz="1400" b="1" dirty="0" smtClean="0"/>
            </a:br>
            <a:r>
              <a:rPr lang="sv-SE" sz="1400" b="1" dirty="0" smtClean="0"/>
              <a:t>Verksamhetsberättelse </a:t>
            </a:r>
            <a:r>
              <a:rPr lang="sv-SE" sz="1400" b="1" dirty="0"/>
              <a:t>för Redvägs ÄSO 2015-04-01 – 2016-03-31 </a:t>
            </a:r>
            <a:br>
              <a:rPr lang="sv-SE" sz="1400" b="1" dirty="0"/>
            </a:br>
            <a:r>
              <a:rPr lang="sv-SE" sz="1400" dirty="0"/>
              <a:t> </a:t>
            </a:r>
            <a:br>
              <a:rPr lang="sv-SE" sz="1400" dirty="0"/>
            </a:br>
            <a:r>
              <a:rPr lang="sv-SE" sz="1400" dirty="0"/>
              <a:t>Årsmötet 2015 hölls enligt tradition i Dalums församlingshem. </a:t>
            </a:r>
            <a:br>
              <a:rPr lang="sv-SE" sz="1400" dirty="0"/>
            </a:br>
            <a:r>
              <a:rPr lang="sv-SE" sz="1400" dirty="0"/>
              <a:t> </a:t>
            </a:r>
            <a:br>
              <a:rPr lang="sv-SE" sz="1400" dirty="0"/>
            </a:br>
            <a:r>
              <a:rPr lang="sv-SE" sz="1400" dirty="0"/>
              <a:t>Under det gångna verksamhetsåret har styrelsen varit samlad till 6 styrelsemöten. Under året har representanter från styrelsen varit på informationsmöten som Älgförvaltningsgruppen kallat till.  </a:t>
            </a:r>
            <a:br>
              <a:rPr lang="sv-SE" sz="1400" dirty="0"/>
            </a:br>
            <a:r>
              <a:rPr lang="sv-SE" sz="1400" dirty="0"/>
              <a:t> </a:t>
            </a:r>
            <a:br>
              <a:rPr lang="sv-SE" sz="1400" dirty="0"/>
            </a:br>
            <a:r>
              <a:rPr lang="sv-SE" sz="1400" dirty="0"/>
              <a:t>Ett antal markförändringar har registrerats och viltdatabasen har uppdaterats. Antal jaktlag som är anslutna till viltdatabasen ökar, men det finns fortfarande de som inte är registrerade. Totalt finns 81 aktiva jaktlag, 11 av dessa är inte registrerade på viltdata.  Inbetalning av fällavgifter och registrering av statistikuppgifter har fungerat relativt bra men kan bli bättre på vissa håll.</a:t>
            </a:r>
            <a:br>
              <a:rPr lang="sv-SE" sz="1400" dirty="0"/>
            </a:br>
            <a:r>
              <a:rPr lang="sv-SE" sz="1400" dirty="0"/>
              <a:t> </a:t>
            </a:r>
            <a:br>
              <a:rPr lang="sv-SE" sz="1400" dirty="0"/>
            </a:br>
            <a:r>
              <a:rPr lang="sv-SE" sz="1400" dirty="0"/>
              <a:t>Spillningsinventering har utförts inom skötselområdet, höstrensning gjordes under hösten 2015 och inventeringen har sedan utförts under våren 2016. Dock har antalet inventerade rutor minskat från föregående år.</a:t>
            </a:r>
            <a:br>
              <a:rPr lang="sv-SE" sz="1400" dirty="0"/>
            </a:br>
            <a:r>
              <a:rPr lang="sv-SE" sz="1400" dirty="0"/>
              <a:t> </a:t>
            </a:r>
            <a:br>
              <a:rPr lang="sv-SE" sz="1400" dirty="0"/>
            </a:br>
            <a:r>
              <a:rPr lang="sv-SE" sz="1400" dirty="0"/>
              <a:t>Ansökan om förlängning av kronhjortsskötselområde är inskickat till Länsstyrelsen i mars 2016. </a:t>
            </a:r>
            <a:br>
              <a:rPr lang="sv-SE" sz="1400" dirty="0"/>
            </a:br>
            <a:r>
              <a:rPr lang="sv-SE" sz="1400" dirty="0"/>
              <a:t> </a:t>
            </a:r>
            <a:br>
              <a:rPr lang="sv-SE" sz="1400" dirty="0"/>
            </a:br>
            <a:r>
              <a:rPr lang="sv-SE" sz="1400" dirty="0"/>
              <a:t>Sockenmöten har hållits under våren 2016. Älgjakten 2015-2016 gav ett jaktligt resultat om totalt 165 </a:t>
            </a:r>
            <a:r>
              <a:rPr lang="sv-SE" sz="1400" dirty="0" err="1"/>
              <a:t>st</a:t>
            </a:r>
            <a:r>
              <a:rPr lang="sv-SE" sz="1400" dirty="0"/>
              <a:t> älgar, varav 102 </a:t>
            </a:r>
            <a:r>
              <a:rPr lang="sv-SE" sz="1400" dirty="0" err="1"/>
              <a:t>st</a:t>
            </a:r>
            <a:r>
              <a:rPr lang="sv-SE" sz="1400" dirty="0"/>
              <a:t> var vuxna. </a:t>
            </a:r>
            <a:br>
              <a:rPr lang="sv-SE" sz="1400" dirty="0"/>
            </a:br>
            <a:r>
              <a:rPr lang="sv-SE" sz="1400" dirty="0"/>
              <a:t> </a:t>
            </a:r>
            <a:br>
              <a:rPr lang="sv-SE" sz="1400" dirty="0"/>
            </a:br>
            <a:r>
              <a:rPr lang="sv-SE" sz="1400" dirty="0"/>
              <a:t> </a:t>
            </a:r>
            <a:br>
              <a:rPr lang="sv-SE" sz="1400" dirty="0"/>
            </a:br>
            <a:r>
              <a:rPr lang="sv-SE" sz="1400" dirty="0"/>
              <a:t> </a:t>
            </a:r>
            <a:br>
              <a:rPr lang="sv-SE" sz="1400" dirty="0"/>
            </a:br>
            <a:r>
              <a:rPr lang="sv-SE" sz="1400" dirty="0"/>
              <a:t>Jönköping 2016-04-19</a:t>
            </a:r>
            <a:br>
              <a:rPr lang="sv-SE" sz="1400" dirty="0"/>
            </a:br>
            <a:r>
              <a:rPr lang="sv-SE" sz="1400" dirty="0"/>
              <a:t> </a:t>
            </a:r>
            <a:br>
              <a:rPr lang="sv-SE" sz="1400" dirty="0"/>
            </a:br>
            <a:r>
              <a:rPr lang="sv-SE" sz="1400" dirty="0"/>
              <a:t>John Engström </a:t>
            </a:r>
            <a:br>
              <a:rPr lang="sv-SE" sz="1400" dirty="0"/>
            </a:br>
            <a:endParaRPr lang="sv-SE"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Älg Frode</a:t>
            </a:r>
            <a:endParaRPr lang="sv-SE" dirty="0"/>
          </a:p>
        </p:txBody>
      </p:sp>
      <p:pic>
        <p:nvPicPr>
          <p:cNvPr id="8194" name="Picture 2"/>
          <p:cNvPicPr>
            <a:picLocks noGrp="1" noChangeAspect="1" noChangeArrowheads="1"/>
          </p:cNvPicPr>
          <p:nvPr>
            <p:ph idx="1"/>
          </p:nvPr>
        </p:nvPicPr>
        <p:blipFill>
          <a:blip r:embed="rId2" cstate="print"/>
          <a:srcRect l="3486" t="24497" r="53578" b="5499"/>
          <a:stretch>
            <a:fillRect/>
          </a:stretch>
        </p:blipFill>
        <p:spPr bwMode="auto">
          <a:xfrm>
            <a:off x="1259631" y="1484784"/>
            <a:ext cx="6607793"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Avskjutningsprognos</a:t>
            </a:r>
            <a:endParaRPr lang="sv-SE" dirty="0"/>
          </a:p>
        </p:txBody>
      </p:sp>
      <p:pic>
        <p:nvPicPr>
          <p:cNvPr id="9218" name="Picture 2"/>
          <p:cNvPicPr>
            <a:picLocks noGrp="1" noChangeAspect="1" noChangeArrowheads="1"/>
          </p:cNvPicPr>
          <p:nvPr>
            <p:ph idx="1"/>
          </p:nvPr>
        </p:nvPicPr>
        <p:blipFill>
          <a:blip r:embed="rId2" cstate="print"/>
          <a:srcRect l="12431" t="27679" r="18692" b="8681"/>
          <a:stretch>
            <a:fillRect/>
          </a:stretch>
        </p:blipFill>
        <p:spPr bwMode="auto">
          <a:xfrm>
            <a:off x="395536" y="1916832"/>
            <a:ext cx="8498744" cy="4414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Avskjutningsförslag </a:t>
            </a:r>
            <a:r>
              <a:rPr lang="sv-SE" dirty="0" err="1" smtClean="0"/>
              <a:t>enl</a:t>
            </a:r>
            <a:r>
              <a:rPr lang="sv-SE" dirty="0" smtClean="0"/>
              <a:t> </a:t>
            </a:r>
            <a:r>
              <a:rPr lang="sv-SE" dirty="0" err="1" smtClean="0"/>
              <a:t>älgskötselpan</a:t>
            </a:r>
            <a:r>
              <a:rPr lang="sv-SE" dirty="0" smtClean="0"/>
              <a:t> 2016</a:t>
            </a:r>
            <a:endParaRPr lang="sv-SE" dirty="0"/>
          </a:p>
        </p:txBody>
      </p:sp>
      <p:sp>
        <p:nvSpPr>
          <p:cNvPr id="3" name="Platshållare för innehåll 2"/>
          <p:cNvSpPr>
            <a:spLocks noGrp="1"/>
          </p:cNvSpPr>
          <p:nvPr>
            <p:ph idx="1"/>
          </p:nvPr>
        </p:nvSpPr>
        <p:spPr/>
        <p:txBody>
          <a:bodyPr>
            <a:normAutofit/>
          </a:bodyPr>
          <a:lstStyle/>
          <a:p>
            <a:r>
              <a:rPr lang="sv-SE" dirty="0" smtClean="0"/>
              <a:t>Avskjutnings mål </a:t>
            </a:r>
            <a:r>
              <a:rPr lang="sv-SE" dirty="0" err="1" smtClean="0"/>
              <a:t>enl</a:t>
            </a:r>
            <a:r>
              <a:rPr lang="sv-SE" dirty="0" smtClean="0"/>
              <a:t> Frode </a:t>
            </a:r>
          </a:p>
          <a:p>
            <a:pPr marL="514350" indent="-514350">
              <a:buFont typeface="+mj-lt"/>
              <a:buAutoNum type="arabicParenR"/>
            </a:pPr>
            <a:r>
              <a:rPr lang="sv-SE" dirty="0" smtClean="0"/>
              <a:t>34 tjurar </a:t>
            </a:r>
          </a:p>
          <a:p>
            <a:pPr marL="514350" indent="-514350">
              <a:buFont typeface="+mj-lt"/>
              <a:buAutoNum type="arabicParenR"/>
            </a:pPr>
            <a:r>
              <a:rPr lang="sv-SE" dirty="0" smtClean="0"/>
              <a:t>35 hondjur</a:t>
            </a:r>
          </a:p>
          <a:p>
            <a:pPr marL="514350" indent="-514350">
              <a:buFont typeface="+mj-lt"/>
              <a:buAutoNum type="arabicParenR"/>
            </a:pPr>
            <a:r>
              <a:rPr lang="sv-SE" dirty="0" smtClean="0"/>
              <a:t>69 Vuxna   (62-76 = +-10% max avvikelse)</a:t>
            </a:r>
          </a:p>
          <a:p>
            <a:pPr marL="514350" indent="-514350">
              <a:buFont typeface="+mj-lt"/>
              <a:buAutoNum type="arabicParenR"/>
            </a:pPr>
            <a:r>
              <a:rPr lang="sv-SE" dirty="0" smtClean="0"/>
              <a:t>74 kalvar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latshållare för innehåll 16"/>
          <p:cNvGraphicFramePr>
            <a:graphicFrameLocks noChangeAspect="1"/>
          </p:cNvGraphicFramePr>
          <p:nvPr>
            <p:ph idx="1"/>
          </p:nvPr>
        </p:nvGraphicFramePr>
        <p:xfrm>
          <a:off x="1331640" y="404664"/>
          <a:ext cx="5616624" cy="6091386"/>
        </p:xfrm>
        <a:graphic>
          <a:graphicData uri="http://schemas.openxmlformats.org/presentationml/2006/ole">
            <p:oleObj spid="_x0000_s1026" name="Makroaktiverad mall" r:id="rId3" imgW="6261513" imgH="7781960" progId="Word.DocumentMacroEnabled.12">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p:cNvGraphicFramePr>
            <a:graphicFrameLocks noChangeAspect="1"/>
          </p:cNvGraphicFramePr>
          <p:nvPr/>
        </p:nvGraphicFramePr>
        <p:xfrm>
          <a:off x="1979712" y="188640"/>
          <a:ext cx="5044611" cy="6336704"/>
        </p:xfrm>
        <a:graphic>
          <a:graphicData uri="http://schemas.openxmlformats.org/presentationml/2006/ole">
            <p:oleObj spid="_x0000_s40964" name="Makroaktiverad mall" r:id="rId3" imgW="6261513" imgH="7862235" progId="Word.DocumentMacroEnabled.12">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p:cNvGraphicFramePr>
            <a:graphicFrameLocks noChangeAspect="1"/>
          </p:cNvGraphicFramePr>
          <p:nvPr/>
        </p:nvGraphicFramePr>
        <p:xfrm>
          <a:off x="2267744" y="188640"/>
          <a:ext cx="4608512" cy="6225746"/>
        </p:xfrm>
        <a:graphic>
          <a:graphicData uri="http://schemas.openxmlformats.org/presentationml/2006/ole">
            <p:oleObj spid="_x0000_s41987" name="Makroaktiverad mall" r:id="rId3" imgW="6261513" imgH="8455835" progId="Word.DocumentMacroEnabled.12">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nvGraphicFramePr>
        <p:xfrm>
          <a:off x="1835696" y="167855"/>
          <a:ext cx="5394749" cy="6429497"/>
        </p:xfrm>
        <a:graphic>
          <a:graphicData uri="http://schemas.openxmlformats.org/presentationml/2006/ole">
            <p:oleObj spid="_x0000_s43010" name="Makroaktiverad mall" r:id="rId3" imgW="6261513" imgH="7461582" progId="Word.DocumentMacroEnabled.12">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nvGraphicFramePr>
        <p:xfrm>
          <a:off x="2123729" y="115650"/>
          <a:ext cx="4752528" cy="6433882"/>
        </p:xfrm>
        <a:graphic>
          <a:graphicData uri="http://schemas.openxmlformats.org/presentationml/2006/ole">
            <p:oleObj spid="_x0000_s44034" name="Makroaktiverad mall" r:id="rId3" imgW="6261513" imgH="8474194" progId="Word.DocumentMacroEnabled.12">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Styrelsens förslag på 2016 års jakt  </a:t>
            </a:r>
            <a:endParaRPr lang="sv-SE" dirty="0"/>
          </a:p>
        </p:txBody>
      </p:sp>
      <p:pic>
        <p:nvPicPr>
          <p:cNvPr id="10242" name="Picture 2"/>
          <p:cNvPicPr>
            <a:picLocks noGrp="1" noChangeAspect="1" noChangeArrowheads="1"/>
          </p:cNvPicPr>
          <p:nvPr>
            <p:ph idx="1"/>
          </p:nvPr>
        </p:nvPicPr>
        <p:blipFill>
          <a:blip r:embed="rId2" cstate="print"/>
          <a:srcRect l="2592" t="51544" r="44633" b="21409"/>
          <a:stretch>
            <a:fillRect/>
          </a:stretch>
        </p:blipFill>
        <p:spPr bwMode="auto">
          <a:xfrm>
            <a:off x="467544" y="3933056"/>
            <a:ext cx="8247034" cy="2376264"/>
          </a:xfrm>
          <a:prstGeom prst="rect">
            <a:avLst/>
          </a:prstGeom>
          <a:noFill/>
          <a:ln w="9525">
            <a:noFill/>
            <a:miter lim="800000"/>
            <a:headEnd/>
            <a:tailEnd/>
          </a:ln>
        </p:spPr>
      </p:pic>
      <p:sp>
        <p:nvSpPr>
          <p:cNvPr id="7" name="textruta 6"/>
          <p:cNvSpPr txBox="1"/>
          <p:nvPr/>
        </p:nvSpPr>
        <p:spPr>
          <a:xfrm>
            <a:off x="899592" y="1196752"/>
            <a:ext cx="7632848" cy="2954655"/>
          </a:xfrm>
          <a:prstGeom prst="rect">
            <a:avLst/>
          </a:prstGeom>
          <a:noFill/>
        </p:spPr>
        <p:txBody>
          <a:bodyPr wrap="square" rtlCol="0">
            <a:spAutoFit/>
          </a:bodyPr>
          <a:lstStyle/>
          <a:p>
            <a:pPr marL="514350" indent="-514350">
              <a:buFont typeface="+mj-lt"/>
              <a:buAutoNum type="arabicParenR"/>
            </a:pPr>
            <a:r>
              <a:rPr lang="sv-SE" sz="2800" dirty="0" smtClean="0"/>
              <a:t>Jakt på vuxna djur till årsskiftet</a:t>
            </a:r>
          </a:p>
          <a:p>
            <a:pPr marL="514350" indent="-514350">
              <a:buFont typeface="+mj-lt"/>
              <a:buAutoNum type="arabicParenR"/>
            </a:pPr>
            <a:r>
              <a:rPr lang="sv-SE" sz="2800" dirty="0" smtClean="0"/>
              <a:t>Tilldelning på kalv </a:t>
            </a:r>
          </a:p>
          <a:p>
            <a:pPr marL="514350" indent="-514350">
              <a:buFont typeface="+mj-lt"/>
              <a:buAutoNum type="arabicParenR"/>
            </a:pPr>
            <a:r>
              <a:rPr lang="sv-SE" sz="2800" dirty="0" smtClean="0"/>
              <a:t>Ko med en kalv fredad under oktober</a:t>
            </a:r>
          </a:p>
          <a:p>
            <a:pPr marL="514350" indent="-514350">
              <a:buFont typeface="+mj-lt"/>
              <a:buAutoNum type="arabicParenR"/>
            </a:pPr>
            <a:r>
              <a:rPr lang="sv-SE" sz="2800" dirty="0" smtClean="0"/>
              <a:t>Kalvjakt Februari ut</a:t>
            </a:r>
          </a:p>
          <a:p>
            <a:pPr marL="514350" indent="-514350">
              <a:buFont typeface="+mj-lt"/>
              <a:buAutoNum type="arabicParenR"/>
            </a:pPr>
            <a:r>
              <a:rPr lang="sv-SE" sz="2800" dirty="0" smtClean="0"/>
              <a:t>350 Modul (Ny modell)</a:t>
            </a:r>
          </a:p>
          <a:p>
            <a:pPr marL="514350" indent="-514350">
              <a:buFont typeface="+mj-lt"/>
              <a:buAutoNum type="arabicParenR"/>
            </a:pPr>
            <a:r>
              <a:rPr lang="sv-SE" sz="2800" dirty="0" smtClean="0"/>
              <a:t>Vuxen får bytas mot kalv under hela perioden</a:t>
            </a:r>
          </a:p>
          <a:p>
            <a:r>
              <a:rPr lang="sv-SE" dirty="0" smtClean="0"/>
              <a:t> </a:t>
            </a:r>
            <a:endParaRPr lang="sv-S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Modulens uppbyggnad 350</a:t>
            </a:r>
            <a:endParaRPr lang="sv-SE" dirty="0"/>
          </a:p>
        </p:txBody>
      </p:sp>
      <p:pic>
        <p:nvPicPr>
          <p:cNvPr id="11267" name="Picture 3"/>
          <p:cNvPicPr>
            <a:picLocks noGrp="1" noChangeAspect="1" noChangeArrowheads="1"/>
          </p:cNvPicPr>
          <p:nvPr>
            <p:ph idx="1"/>
          </p:nvPr>
        </p:nvPicPr>
        <p:blipFill>
          <a:blip r:embed="rId2" cstate="print"/>
          <a:srcRect l="30321" t="30861" r="40160" b="21409"/>
          <a:stretch>
            <a:fillRect/>
          </a:stretch>
        </p:blipFill>
        <p:spPr bwMode="auto">
          <a:xfrm>
            <a:off x="1475656" y="1268760"/>
            <a:ext cx="5976664" cy="52631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332657"/>
            <a:ext cx="7772400" cy="1080120"/>
          </a:xfrm>
        </p:spPr>
        <p:txBody>
          <a:bodyPr>
            <a:normAutofit fontScale="90000"/>
          </a:bodyPr>
          <a:lstStyle/>
          <a:p>
            <a:r>
              <a:rPr lang="sv-SE" dirty="0" smtClean="0"/>
              <a:t>Resultatrapport</a:t>
            </a:r>
            <a:br>
              <a:rPr lang="sv-SE" dirty="0" smtClean="0"/>
            </a:br>
            <a:r>
              <a:rPr lang="sv-SE" dirty="0" smtClean="0"/>
              <a:t>2015-04-01  -  2016-03-31</a:t>
            </a:r>
            <a:br>
              <a:rPr lang="sv-SE" dirty="0" smtClean="0"/>
            </a:br>
            <a:endParaRPr lang="sv-SE" dirty="0"/>
          </a:p>
        </p:txBody>
      </p:sp>
      <p:sp>
        <p:nvSpPr>
          <p:cNvPr id="3" name="Underrubrik 2"/>
          <p:cNvSpPr>
            <a:spLocks noGrp="1"/>
          </p:cNvSpPr>
          <p:nvPr>
            <p:ph type="subTitle" idx="1"/>
          </p:nvPr>
        </p:nvSpPr>
        <p:spPr>
          <a:xfrm>
            <a:off x="683568" y="1268760"/>
            <a:ext cx="7848872" cy="5112568"/>
          </a:xfrm>
        </p:spPr>
        <p:txBody>
          <a:bodyPr>
            <a:normAutofit fontScale="55000" lnSpcReduction="20000"/>
          </a:bodyPr>
          <a:lstStyle/>
          <a:p>
            <a:pPr>
              <a:tabLst>
                <a:tab pos="5565775" algn="r"/>
                <a:tab pos="7620000" algn="r"/>
              </a:tabLst>
            </a:pPr>
            <a:r>
              <a:rPr lang="sv-SE" b="1" dirty="0" smtClean="0">
                <a:solidFill>
                  <a:schemeClr val="tx1"/>
                </a:solidFill>
              </a:rPr>
              <a:t>	</a:t>
            </a:r>
            <a:r>
              <a:rPr lang="sv-SE" b="1" u="sng" dirty="0" smtClean="0">
                <a:solidFill>
                  <a:schemeClr val="tx1"/>
                </a:solidFill>
              </a:rPr>
              <a:t>2014-15</a:t>
            </a:r>
            <a:r>
              <a:rPr lang="sv-SE" b="1" dirty="0" smtClean="0">
                <a:solidFill>
                  <a:schemeClr val="tx1"/>
                </a:solidFill>
              </a:rPr>
              <a:t>	</a:t>
            </a:r>
            <a:r>
              <a:rPr lang="sv-SE" b="1" u="sng" dirty="0" smtClean="0">
                <a:solidFill>
                  <a:schemeClr val="tx1"/>
                </a:solidFill>
              </a:rPr>
              <a:t>2015-16</a:t>
            </a:r>
          </a:p>
          <a:p>
            <a:pPr>
              <a:tabLst>
                <a:tab pos="2155825" algn="l"/>
                <a:tab pos="5565775" algn="r"/>
                <a:tab pos="7620000" algn="r"/>
              </a:tabLst>
            </a:pPr>
            <a:r>
              <a:rPr lang="sv-SE" b="1" u="sng" dirty="0" smtClean="0">
                <a:solidFill>
                  <a:schemeClr val="tx1"/>
                </a:solidFill>
              </a:rPr>
              <a:t>Fällavgifter</a:t>
            </a:r>
            <a:r>
              <a:rPr lang="sv-SE" b="1" dirty="0" smtClean="0">
                <a:solidFill>
                  <a:schemeClr val="tx1"/>
                </a:solidFill>
              </a:rPr>
              <a:t>	Vuxna	78 200	84 150</a:t>
            </a:r>
            <a:br>
              <a:rPr lang="sv-SE" b="1" dirty="0" smtClean="0">
                <a:solidFill>
                  <a:schemeClr val="tx1"/>
                </a:solidFill>
              </a:rPr>
            </a:br>
            <a:r>
              <a:rPr lang="sv-SE" b="1" dirty="0" smtClean="0">
                <a:solidFill>
                  <a:schemeClr val="tx1"/>
                </a:solidFill>
              </a:rPr>
              <a:t>	Kalvar	10 300	6</a:t>
            </a:r>
            <a:r>
              <a:rPr lang="sv-SE" b="1" baseline="0" dirty="0" smtClean="0">
                <a:solidFill>
                  <a:schemeClr val="tx1"/>
                </a:solidFill>
              </a:rPr>
              <a:t> 200</a:t>
            </a:r>
          </a:p>
          <a:p>
            <a:pPr>
              <a:tabLst>
                <a:tab pos="2155825" algn="l"/>
                <a:tab pos="5565775" algn="r"/>
                <a:tab pos="7620000" algn="r"/>
              </a:tabLst>
            </a:pPr>
            <a:r>
              <a:rPr lang="sv-SE" b="1" dirty="0" smtClean="0">
                <a:solidFill>
                  <a:schemeClr val="tx1"/>
                </a:solidFill>
              </a:rPr>
              <a:t>	Kronhjort	0	150</a:t>
            </a:r>
          </a:p>
          <a:p>
            <a:pPr>
              <a:tabLst>
                <a:tab pos="5565775" algn="r"/>
                <a:tab pos="7620000" algn="r"/>
              </a:tabLst>
            </a:pPr>
            <a:r>
              <a:rPr lang="sv-SE" b="1" u="sng" dirty="0" smtClean="0">
                <a:solidFill>
                  <a:schemeClr val="tx1"/>
                </a:solidFill>
              </a:rPr>
              <a:t>Administrativa avgifter</a:t>
            </a:r>
            <a:r>
              <a:rPr lang="sv-SE" b="1" dirty="0" smtClean="0">
                <a:solidFill>
                  <a:schemeClr val="tx1"/>
                </a:solidFill>
              </a:rPr>
              <a:t>	  23</a:t>
            </a:r>
            <a:r>
              <a:rPr lang="sv-SE" b="1" baseline="0" dirty="0" smtClean="0">
                <a:solidFill>
                  <a:schemeClr val="tx1"/>
                </a:solidFill>
              </a:rPr>
              <a:t> 050</a:t>
            </a:r>
            <a:r>
              <a:rPr lang="sv-SE" b="1" dirty="0" smtClean="0">
                <a:solidFill>
                  <a:schemeClr val="tx1"/>
                </a:solidFill>
              </a:rPr>
              <a:t>	8</a:t>
            </a:r>
            <a:r>
              <a:rPr lang="sv-SE" b="1" baseline="0" dirty="0" smtClean="0">
                <a:solidFill>
                  <a:schemeClr val="tx1"/>
                </a:solidFill>
              </a:rPr>
              <a:t> 050</a:t>
            </a:r>
            <a:endParaRPr lang="sv-SE" b="1" dirty="0" smtClean="0">
              <a:solidFill>
                <a:schemeClr val="tx1"/>
              </a:solidFill>
            </a:endParaRPr>
          </a:p>
          <a:p>
            <a:pPr>
              <a:tabLst>
                <a:tab pos="5565775" algn="r"/>
                <a:tab pos="7620000" algn="r"/>
              </a:tabLst>
            </a:pPr>
            <a:r>
              <a:rPr lang="sv-SE" b="1" u="sng" dirty="0" smtClean="0">
                <a:solidFill>
                  <a:schemeClr val="tx1"/>
                </a:solidFill>
              </a:rPr>
              <a:t>Mötesinkomster lotter mm	  1 5</a:t>
            </a:r>
            <a:r>
              <a:rPr lang="sv-SE" b="1" u="sng" baseline="0" dirty="0" smtClean="0">
                <a:solidFill>
                  <a:schemeClr val="tx1"/>
                </a:solidFill>
              </a:rPr>
              <a:t>00</a:t>
            </a:r>
            <a:r>
              <a:rPr lang="sv-SE" b="1" u="sng" dirty="0" smtClean="0">
                <a:solidFill>
                  <a:schemeClr val="tx1"/>
                </a:solidFill>
              </a:rPr>
              <a:t>	1 781  </a:t>
            </a:r>
          </a:p>
          <a:p>
            <a:pPr>
              <a:tabLst>
                <a:tab pos="5565775" algn="r"/>
                <a:tab pos="7620000" algn="r"/>
              </a:tabLst>
            </a:pPr>
            <a:r>
              <a:rPr lang="sv-SE" b="1" u="sng" dirty="0" smtClean="0">
                <a:solidFill>
                  <a:schemeClr val="tx1"/>
                </a:solidFill>
              </a:rPr>
              <a:t>Summa intäkter</a:t>
            </a:r>
            <a:r>
              <a:rPr lang="sv-SE" b="1" dirty="0" smtClean="0">
                <a:solidFill>
                  <a:schemeClr val="tx1"/>
                </a:solidFill>
              </a:rPr>
              <a:t>	113</a:t>
            </a:r>
            <a:r>
              <a:rPr lang="sv-SE" b="1" baseline="0" dirty="0" smtClean="0">
                <a:solidFill>
                  <a:schemeClr val="tx1"/>
                </a:solidFill>
              </a:rPr>
              <a:t> 050</a:t>
            </a:r>
            <a:r>
              <a:rPr lang="sv-SE" b="1" dirty="0" smtClean="0">
                <a:solidFill>
                  <a:schemeClr val="tx1"/>
                </a:solidFill>
              </a:rPr>
              <a:t>	100 331</a:t>
            </a:r>
          </a:p>
          <a:p>
            <a:pPr algn="l">
              <a:tabLst>
                <a:tab pos="5565775" algn="r"/>
                <a:tab pos="7620000" algn="r"/>
              </a:tabLst>
            </a:pPr>
            <a:r>
              <a:rPr lang="sv-SE" b="1" u="sng" dirty="0" smtClean="0">
                <a:solidFill>
                  <a:schemeClr val="tx1"/>
                </a:solidFill>
              </a:rPr>
              <a:t>Avgifter till Länsstyrelsen</a:t>
            </a:r>
            <a:r>
              <a:rPr lang="sv-SE" b="1" dirty="0" smtClean="0">
                <a:solidFill>
                  <a:schemeClr val="tx1"/>
                </a:solidFill>
              </a:rPr>
              <a:t>	</a:t>
            </a:r>
          </a:p>
          <a:p>
            <a:pPr>
              <a:tabLst>
                <a:tab pos="5565775" algn="r"/>
                <a:tab pos="7620000" algn="r"/>
              </a:tabLst>
            </a:pPr>
            <a:r>
              <a:rPr lang="sv-SE" b="1" dirty="0" smtClean="0">
                <a:solidFill>
                  <a:schemeClr val="tx1"/>
                </a:solidFill>
              </a:rPr>
              <a:t>Fällavgifter	87 900	90</a:t>
            </a:r>
            <a:r>
              <a:rPr lang="sv-SE" b="1" baseline="0" dirty="0" smtClean="0">
                <a:solidFill>
                  <a:schemeClr val="tx1"/>
                </a:solidFill>
              </a:rPr>
              <a:t> 350</a:t>
            </a:r>
            <a:r>
              <a:rPr lang="sv-SE" b="1" dirty="0" smtClean="0">
                <a:solidFill>
                  <a:schemeClr val="tx1"/>
                </a:solidFill>
              </a:rPr>
              <a:t/>
            </a:r>
            <a:br>
              <a:rPr lang="sv-SE" b="1" dirty="0" smtClean="0">
                <a:solidFill>
                  <a:schemeClr val="tx1"/>
                </a:solidFill>
              </a:rPr>
            </a:br>
            <a:r>
              <a:rPr lang="sv-SE" b="1" dirty="0" smtClean="0">
                <a:solidFill>
                  <a:schemeClr val="tx1"/>
                </a:solidFill>
              </a:rPr>
              <a:t>Administrativa	  4</a:t>
            </a:r>
            <a:r>
              <a:rPr lang="sv-SE" b="1" baseline="0" dirty="0" smtClean="0">
                <a:solidFill>
                  <a:schemeClr val="tx1"/>
                </a:solidFill>
              </a:rPr>
              <a:t> 600</a:t>
            </a:r>
            <a:r>
              <a:rPr lang="sv-SE" b="1" dirty="0" smtClean="0">
                <a:solidFill>
                  <a:schemeClr val="tx1"/>
                </a:solidFill>
              </a:rPr>
              <a:t>	  0</a:t>
            </a:r>
          </a:p>
          <a:p>
            <a:pPr>
              <a:tabLst>
                <a:tab pos="2155825" algn="l"/>
                <a:tab pos="5565775" algn="r"/>
                <a:tab pos="7620000" algn="r"/>
              </a:tabLst>
            </a:pPr>
            <a:r>
              <a:rPr lang="sv-SE" b="1" u="sng" dirty="0" smtClean="0">
                <a:solidFill>
                  <a:schemeClr val="tx1"/>
                </a:solidFill>
              </a:rPr>
              <a:t>Övriga kostnader</a:t>
            </a:r>
            <a:r>
              <a:rPr lang="sv-SE" b="1" dirty="0" smtClean="0">
                <a:solidFill>
                  <a:schemeClr val="tx1"/>
                </a:solidFill>
              </a:rPr>
              <a:t>	Möteskostnader	  3</a:t>
            </a:r>
            <a:r>
              <a:rPr lang="sv-SE" b="1" baseline="0" dirty="0" smtClean="0">
                <a:solidFill>
                  <a:schemeClr val="tx1"/>
                </a:solidFill>
              </a:rPr>
              <a:t> 726</a:t>
            </a:r>
            <a:r>
              <a:rPr lang="sv-SE" b="1" dirty="0" smtClean="0">
                <a:solidFill>
                  <a:schemeClr val="tx1"/>
                </a:solidFill>
              </a:rPr>
              <a:t>	  3</a:t>
            </a:r>
            <a:r>
              <a:rPr lang="sv-SE" b="1" baseline="0" dirty="0" smtClean="0">
                <a:solidFill>
                  <a:schemeClr val="tx1"/>
                </a:solidFill>
              </a:rPr>
              <a:t> 970</a:t>
            </a:r>
            <a:r>
              <a:rPr lang="sv-SE" b="1" dirty="0" smtClean="0">
                <a:solidFill>
                  <a:schemeClr val="tx1"/>
                </a:solidFill>
              </a:rPr>
              <a:t/>
            </a:r>
            <a:br>
              <a:rPr lang="sv-SE" b="1" dirty="0" smtClean="0">
                <a:solidFill>
                  <a:schemeClr val="tx1"/>
                </a:solidFill>
              </a:rPr>
            </a:br>
            <a:r>
              <a:rPr lang="sv-SE" b="1" dirty="0" smtClean="0">
                <a:solidFill>
                  <a:schemeClr val="tx1"/>
                </a:solidFill>
              </a:rPr>
              <a:t>	Bankkostnader	459	     4,50</a:t>
            </a:r>
          </a:p>
          <a:p>
            <a:pPr>
              <a:tabLst>
                <a:tab pos="2155825" algn="l"/>
                <a:tab pos="5565775" algn="r"/>
                <a:tab pos="7620000" algn="r"/>
              </a:tabLst>
            </a:pPr>
            <a:r>
              <a:rPr lang="sv-SE" b="1" dirty="0" smtClean="0">
                <a:solidFill>
                  <a:schemeClr val="tx1"/>
                </a:solidFill>
              </a:rPr>
              <a:t>	Kronhjort	0	100</a:t>
            </a:r>
            <a:br>
              <a:rPr lang="sv-SE" b="1" dirty="0" smtClean="0">
                <a:solidFill>
                  <a:schemeClr val="tx1"/>
                </a:solidFill>
              </a:rPr>
            </a:br>
            <a:r>
              <a:rPr lang="sv-SE" b="1" dirty="0" smtClean="0">
                <a:solidFill>
                  <a:schemeClr val="tx1"/>
                </a:solidFill>
              </a:rPr>
              <a:t>	</a:t>
            </a:r>
            <a:r>
              <a:rPr lang="sv-SE" b="1" u="sng" dirty="0" smtClean="0">
                <a:solidFill>
                  <a:schemeClr val="tx1"/>
                </a:solidFill>
              </a:rPr>
              <a:t>Material	  13</a:t>
            </a:r>
            <a:r>
              <a:rPr lang="sv-SE" b="1" u="sng" baseline="0" dirty="0" smtClean="0">
                <a:solidFill>
                  <a:schemeClr val="tx1"/>
                </a:solidFill>
              </a:rPr>
              <a:t> 289</a:t>
            </a:r>
            <a:r>
              <a:rPr lang="sv-SE" b="1" u="sng" dirty="0" smtClean="0">
                <a:solidFill>
                  <a:schemeClr val="tx1"/>
                </a:solidFill>
              </a:rPr>
              <a:t>	0</a:t>
            </a:r>
          </a:p>
          <a:p>
            <a:pPr>
              <a:tabLst>
                <a:tab pos="5565775" algn="r"/>
                <a:tab pos="7620000" algn="r"/>
              </a:tabLst>
            </a:pPr>
            <a:r>
              <a:rPr lang="sv-SE" b="1" u="sng" dirty="0" smtClean="0">
                <a:solidFill>
                  <a:schemeClr val="tx1"/>
                </a:solidFill>
              </a:rPr>
              <a:t>Summa kostnader	109</a:t>
            </a:r>
            <a:r>
              <a:rPr lang="sv-SE" b="1" u="sng" baseline="0" dirty="0" smtClean="0">
                <a:solidFill>
                  <a:schemeClr val="tx1"/>
                </a:solidFill>
              </a:rPr>
              <a:t> 974</a:t>
            </a:r>
            <a:r>
              <a:rPr lang="sv-SE" b="1" u="sng" dirty="0" smtClean="0">
                <a:solidFill>
                  <a:schemeClr val="tx1"/>
                </a:solidFill>
              </a:rPr>
              <a:t>	94</a:t>
            </a:r>
            <a:r>
              <a:rPr lang="sv-SE" b="1" u="sng" baseline="0" dirty="0" smtClean="0">
                <a:solidFill>
                  <a:schemeClr val="tx1"/>
                </a:solidFill>
              </a:rPr>
              <a:t> 424,50</a:t>
            </a:r>
          </a:p>
          <a:p>
            <a:pPr>
              <a:tabLst>
                <a:tab pos="5565775" algn="r"/>
                <a:tab pos="7620000" algn="r"/>
              </a:tabLst>
            </a:pPr>
            <a:endParaRPr lang="sv-SE" b="1" u="sng" dirty="0" smtClean="0">
              <a:solidFill>
                <a:schemeClr val="tx1"/>
              </a:solidFill>
            </a:endParaRPr>
          </a:p>
          <a:p>
            <a:pPr>
              <a:tabLst>
                <a:tab pos="5565775" algn="r"/>
                <a:tab pos="7620000" algn="r"/>
              </a:tabLst>
            </a:pPr>
            <a:r>
              <a:rPr lang="sv-SE" b="1" u="sng" dirty="0" smtClean="0">
                <a:solidFill>
                  <a:schemeClr val="tx1"/>
                </a:solidFill>
              </a:rPr>
              <a:t>Ränteintäkter	        10,54	       0,02</a:t>
            </a:r>
          </a:p>
          <a:p>
            <a:pPr>
              <a:tabLst>
                <a:tab pos="5565775" algn="r"/>
                <a:tab pos="7620000" algn="r"/>
              </a:tabLst>
            </a:pPr>
            <a:r>
              <a:rPr lang="sv-SE" b="1" u="sng" dirty="0" smtClean="0">
                <a:solidFill>
                  <a:schemeClr val="tx1"/>
                </a:solidFill>
              </a:rPr>
              <a:t>Årets resultat	3</a:t>
            </a:r>
            <a:r>
              <a:rPr lang="sv-SE" b="1" u="sng" baseline="0" dirty="0" smtClean="0">
                <a:solidFill>
                  <a:schemeClr val="tx1"/>
                </a:solidFill>
              </a:rPr>
              <a:t> 086,54</a:t>
            </a:r>
            <a:r>
              <a:rPr lang="sv-SE" b="1" u="sng" dirty="0" smtClean="0">
                <a:solidFill>
                  <a:schemeClr val="tx1"/>
                </a:solidFill>
              </a:rPr>
              <a:t>	 5 906,52</a:t>
            </a:r>
          </a:p>
          <a:p>
            <a:endParaRPr lang="sv-SE"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nvGraphicFramePr>
        <p:xfrm>
          <a:off x="827584" y="188640"/>
          <a:ext cx="6659854" cy="5713685"/>
        </p:xfrm>
        <a:graphic>
          <a:graphicData uri="http://schemas.openxmlformats.org/presentationml/2006/ole">
            <p:oleObj spid="_x0000_s45058" name="Dokument" r:id="rId3" imgW="5766396" imgH="4946561" progId="Word.Document.12">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dirty="0" smtClean="0"/>
              <a:t>Styrelsens förslag: Bifall på motionen med ändringen till kalv istället för valfri älg.</a:t>
            </a:r>
            <a:endParaRPr lang="sv-S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err="1" smtClean="0"/>
              <a:t>Krohjortsskötselområdet</a:t>
            </a:r>
            <a:endParaRPr lang="sv-SE" dirty="0"/>
          </a:p>
        </p:txBody>
      </p:sp>
      <p:pic>
        <p:nvPicPr>
          <p:cNvPr id="47106" name="Picture 2" descr="Redvägs Kronskötselområdes första Hjort Skjuten i Ubbared 78 kg"/>
          <p:cNvPicPr>
            <a:picLocks noChangeAspect="1" noChangeArrowheads="1"/>
          </p:cNvPicPr>
          <p:nvPr/>
        </p:nvPicPr>
        <p:blipFill>
          <a:blip r:embed="rId2" cstate="print"/>
          <a:srcRect/>
          <a:stretch>
            <a:fillRect/>
          </a:stretch>
        </p:blipFill>
        <p:spPr bwMode="auto">
          <a:xfrm>
            <a:off x="2843808" y="1484784"/>
            <a:ext cx="3348372" cy="446449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a:spLocks noGrp="1"/>
          </p:cNvSpPr>
          <p:nvPr>
            <p:ph idx="1"/>
          </p:nvPr>
        </p:nvSpPr>
        <p:spPr/>
        <p:txBody>
          <a:bodyPr>
            <a:normAutofit fontScale="92500" lnSpcReduction="20000"/>
          </a:bodyPr>
          <a:lstStyle/>
          <a:p>
            <a:r>
              <a:rPr lang="sv-SE" dirty="0" smtClean="0"/>
              <a:t>2015 års tilldelning: 1 Hjort, 3 Hindar och 6 				kalvar.</a:t>
            </a:r>
          </a:p>
          <a:p>
            <a:r>
              <a:rPr lang="sv-SE" dirty="0" smtClean="0"/>
              <a:t>2015 års avskjutning: 1 Hjort och 3 kalvar.</a:t>
            </a:r>
          </a:p>
          <a:p>
            <a:endParaRPr lang="sv-SE" dirty="0" smtClean="0"/>
          </a:p>
          <a:p>
            <a:r>
              <a:rPr lang="sv-SE" dirty="0" smtClean="0"/>
              <a:t>Ny skötselplan inskickad. 20160330.</a:t>
            </a:r>
          </a:p>
          <a:p>
            <a:r>
              <a:rPr lang="sv-SE" dirty="0" smtClean="0"/>
              <a:t>2016 års tilldelning: 1 Hjort, 3 Hindar och 6 				kalvar.</a:t>
            </a:r>
          </a:p>
          <a:p>
            <a:r>
              <a:rPr lang="sv-SE" dirty="0" smtClean="0"/>
              <a:t>Jakttid:	16 aug-31 jan. 16 </a:t>
            </a:r>
            <a:r>
              <a:rPr lang="sv-SE" dirty="0" err="1" smtClean="0"/>
              <a:t>aug-</a:t>
            </a:r>
            <a:r>
              <a:rPr lang="sv-SE" dirty="0" smtClean="0"/>
              <a:t> andra måndagen 		i oktober endast </a:t>
            </a:r>
            <a:r>
              <a:rPr lang="sv-SE" smtClean="0"/>
              <a:t>kalv och hind. </a:t>
            </a:r>
            <a:endParaRPr lang="sv-SE" dirty="0" smtClean="0"/>
          </a:p>
          <a:p>
            <a:r>
              <a:rPr lang="sv-SE" dirty="0" smtClean="0"/>
              <a:t>Fällavgift:		50 kr.	</a:t>
            </a:r>
            <a:endParaRPr lang="sv-S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Balansrapport</a:t>
            </a:r>
            <a:br>
              <a:rPr lang="sv-SE" dirty="0" smtClean="0"/>
            </a:br>
            <a:r>
              <a:rPr lang="sv-SE" dirty="0" smtClean="0"/>
              <a:t>2015-04-01  -  2016-03-31</a:t>
            </a:r>
            <a:br>
              <a:rPr lang="sv-SE" dirty="0" smtClean="0"/>
            </a:br>
            <a:endParaRPr lang="sv-SE" dirty="0"/>
          </a:p>
        </p:txBody>
      </p:sp>
      <p:sp>
        <p:nvSpPr>
          <p:cNvPr id="3" name="Platshållare för innehåll 2"/>
          <p:cNvSpPr>
            <a:spLocks noGrp="1"/>
          </p:cNvSpPr>
          <p:nvPr>
            <p:ph idx="1"/>
          </p:nvPr>
        </p:nvSpPr>
        <p:spPr/>
        <p:txBody>
          <a:bodyPr>
            <a:normAutofit fontScale="77500" lnSpcReduction="20000"/>
          </a:bodyPr>
          <a:lstStyle/>
          <a:p>
            <a:pPr>
              <a:buNone/>
              <a:tabLst>
                <a:tab pos="4843463" algn="r"/>
                <a:tab pos="7710488" algn="r"/>
              </a:tabLst>
            </a:pPr>
            <a:r>
              <a:rPr lang="sv-SE" b="1" dirty="0" smtClean="0">
                <a:solidFill>
                  <a:schemeClr val="tx1"/>
                </a:solidFill>
              </a:rPr>
              <a:t>		Ing balans	</a:t>
            </a:r>
            <a:r>
              <a:rPr lang="sv-SE" b="1" dirty="0" err="1" smtClean="0">
                <a:solidFill>
                  <a:schemeClr val="tx1"/>
                </a:solidFill>
              </a:rPr>
              <a:t>Utg</a:t>
            </a:r>
            <a:r>
              <a:rPr lang="sv-SE" b="1" dirty="0" smtClean="0">
                <a:solidFill>
                  <a:schemeClr val="tx1"/>
                </a:solidFill>
              </a:rPr>
              <a:t> balans</a:t>
            </a:r>
          </a:p>
          <a:p>
            <a:pPr>
              <a:buNone/>
              <a:tabLst>
                <a:tab pos="4843463" algn="r"/>
                <a:tab pos="7710488" algn="r"/>
              </a:tabLst>
            </a:pPr>
            <a:r>
              <a:rPr lang="sv-SE" b="1" dirty="0" smtClean="0">
                <a:solidFill>
                  <a:schemeClr val="tx1"/>
                </a:solidFill>
              </a:rPr>
              <a:t>	</a:t>
            </a:r>
            <a:r>
              <a:rPr lang="sv-SE" b="1" u="sng" dirty="0" smtClean="0">
                <a:solidFill>
                  <a:schemeClr val="tx1"/>
                </a:solidFill>
              </a:rPr>
              <a:t>Tillgångar</a:t>
            </a:r>
            <a:endParaRPr lang="sv-SE" dirty="0" smtClean="0">
              <a:solidFill>
                <a:schemeClr val="tx1"/>
              </a:solidFill>
            </a:endParaRPr>
          </a:p>
          <a:p>
            <a:pPr>
              <a:buNone/>
              <a:tabLst>
                <a:tab pos="4843463" algn="r"/>
                <a:tab pos="7710488" algn="r"/>
              </a:tabLst>
            </a:pPr>
            <a:r>
              <a:rPr lang="sv-SE" dirty="0" smtClean="0">
                <a:solidFill>
                  <a:schemeClr val="tx1"/>
                </a:solidFill>
              </a:rPr>
              <a:t>	Kassa 	     0	            </a:t>
            </a:r>
            <a:r>
              <a:rPr lang="sv-SE" dirty="0" err="1" smtClean="0">
                <a:solidFill>
                  <a:schemeClr val="tx1"/>
                </a:solidFill>
              </a:rPr>
              <a:t>0</a:t>
            </a:r>
            <a:r>
              <a:rPr lang="sv-SE" dirty="0" smtClean="0">
                <a:solidFill>
                  <a:schemeClr val="tx1"/>
                </a:solidFill>
              </a:rPr>
              <a:t/>
            </a:r>
            <a:br>
              <a:rPr lang="sv-SE" dirty="0" smtClean="0">
                <a:solidFill>
                  <a:schemeClr val="tx1"/>
                </a:solidFill>
              </a:rPr>
            </a:br>
            <a:r>
              <a:rPr lang="sv-SE" dirty="0" err="1" smtClean="0">
                <a:solidFill>
                  <a:schemeClr val="tx1"/>
                </a:solidFill>
              </a:rPr>
              <a:t>PlusGiro</a:t>
            </a:r>
            <a:r>
              <a:rPr lang="sv-SE" dirty="0" smtClean="0">
                <a:solidFill>
                  <a:schemeClr val="tx1"/>
                </a:solidFill>
              </a:rPr>
              <a:t>	   15</a:t>
            </a:r>
            <a:r>
              <a:rPr lang="sv-SE" baseline="0" dirty="0" smtClean="0">
                <a:solidFill>
                  <a:schemeClr val="tx1"/>
                </a:solidFill>
              </a:rPr>
              <a:t> 068,51</a:t>
            </a:r>
            <a:r>
              <a:rPr lang="sv-SE" dirty="0" smtClean="0">
                <a:solidFill>
                  <a:schemeClr val="tx1"/>
                </a:solidFill>
              </a:rPr>
              <a:t>	              0</a:t>
            </a:r>
            <a:br>
              <a:rPr lang="sv-SE" dirty="0" smtClean="0">
                <a:solidFill>
                  <a:schemeClr val="tx1"/>
                </a:solidFill>
              </a:rPr>
            </a:br>
            <a:r>
              <a:rPr lang="sv-SE" dirty="0" smtClean="0">
                <a:solidFill>
                  <a:schemeClr val="tx1"/>
                </a:solidFill>
              </a:rPr>
              <a:t>Bank	</a:t>
            </a:r>
            <a:r>
              <a:rPr lang="sv-SE" u="sng" dirty="0" smtClean="0">
                <a:solidFill>
                  <a:schemeClr val="tx1"/>
                </a:solidFill>
              </a:rPr>
              <a:t>        66,</a:t>
            </a:r>
            <a:r>
              <a:rPr lang="sv-SE" u="sng" baseline="0" dirty="0" smtClean="0">
                <a:solidFill>
                  <a:schemeClr val="tx1"/>
                </a:solidFill>
              </a:rPr>
              <a:t>43</a:t>
            </a:r>
            <a:r>
              <a:rPr lang="sv-SE" dirty="0" smtClean="0">
                <a:solidFill>
                  <a:schemeClr val="tx1"/>
                </a:solidFill>
              </a:rPr>
              <a:t>	         </a:t>
            </a:r>
            <a:r>
              <a:rPr lang="sv-SE" u="sng" dirty="0" smtClean="0">
                <a:solidFill>
                  <a:schemeClr val="tx1"/>
                </a:solidFill>
              </a:rPr>
              <a:t>21 041,46 </a:t>
            </a:r>
            <a:r>
              <a:rPr lang="sv-SE" dirty="0" smtClean="0">
                <a:solidFill>
                  <a:schemeClr val="tx1"/>
                </a:solidFill>
              </a:rPr>
              <a:t/>
            </a:r>
            <a:br>
              <a:rPr lang="sv-SE" dirty="0" smtClean="0">
                <a:solidFill>
                  <a:schemeClr val="tx1"/>
                </a:solidFill>
              </a:rPr>
            </a:br>
            <a:r>
              <a:rPr lang="sv-SE" b="1" dirty="0" smtClean="0">
                <a:solidFill>
                  <a:schemeClr val="tx1"/>
                </a:solidFill>
              </a:rPr>
              <a:t>Summa:	15</a:t>
            </a:r>
            <a:r>
              <a:rPr lang="sv-SE" b="1" baseline="0" dirty="0" smtClean="0">
                <a:solidFill>
                  <a:schemeClr val="tx1"/>
                </a:solidFill>
              </a:rPr>
              <a:t> 134,94</a:t>
            </a:r>
            <a:r>
              <a:rPr lang="sv-SE" b="1" dirty="0" smtClean="0">
                <a:solidFill>
                  <a:schemeClr val="tx1"/>
                </a:solidFill>
              </a:rPr>
              <a:t>	21 041,46</a:t>
            </a:r>
          </a:p>
          <a:p>
            <a:pPr>
              <a:tabLst>
                <a:tab pos="4843463" algn="r"/>
                <a:tab pos="7710488" algn="r"/>
              </a:tabLst>
            </a:pPr>
            <a:endParaRPr lang="sv-SE" b="1" u="sng" dirty="0" smtClean="0">
              <a:solidFill>
                <a:schemeClr val="tx1"/>
              </a:solidFill>
            </a:endParaRPr>
          </a:p>
          <a:p>
            <a:pPr>
              <a:buNone/>
              <a:tabLst>
                <a:tab pos="4843463" algn="r"/>
                <a:tab pos="7710488" algn="r"/>
              </a:tabLst>
            </a:pPr>
            <a:r>
              <a:rPr lang="sv-SE" b="1" dirty="0"/>
              <a:t>	</a:t>
            </a:r>
            <a:r>
              <a:rPr lang="sv-SE" b="1" u="sng" dirty="0" smtClean="0">
                <a:solidFill>
                  <a:schemeClr val="tx1"/>
                </a:solidFill>
              </a:rPr>
              <a:t>Eget kapital o skulder</a:t>
            </a:r>
            <a:r>
              <a:rPr lang="sv-SE" dirty="0" smtClean="0">
                <a:solidFill>
                  <a:schemeClr val="tx1"/>
                </a:solidFill>
              </a:rPr>
              <a:t>	</a:t>
            </a:r>
          </a:p>
          <a:p>
            <a:pPr>
              <a:buNone/>
              <a:tabLst>
                <a:tab pos="4843463" algn="r"/>
                <a:tab pos="7710488" algn="r"/>
              </a:tabLst>
            </a:pPr>
            <a:r>
              <a:rPr lang="sv-SE" dirty="0" smtClean="0">
                <a:solidFill>
                  <a:schemeClr val="tx1"/>
                </a:solidFill>
              </a:rPr>
              <a:t>	Eget kapital  	   15 134,94	  21</a:t>
            </a:r>
            <a:r>
              <a:rPr lang="sv-SE" baseline="0" dirty="0" smtClean="0">
                <a:solidFill>
                  <a:schemeClr val="tx1"/>
                </a:solidFill>
              </a:rPr>
              <a:t> 041,46</a:t>
            </a:r>
            <a:r>
              <a:rPr lang="sv-SE" dirty="0" smtClean="0">
                <a:solidFill>
                  <a:schemeClr val="tx1"/>
                </a:solidFill>
              </a:rPr>
              <a:t/>
            </a:r>
            <a:br>
              <a:rPr lang="sv-SE" dirty="0" smtClean="0">
                <a:solidFill>
                  <a:schemeClr val="tx1"/>
                </a:solidFill>
              </a:rPr>
            </a:br>
            <a:r>
              <a:rPr lang="sv-SE" dirty="0" smtClean="0">
                <a:solidFill>
                  <a:schemeClr val="tx1"/>
                </a:solidFill>
              </a:rPr>
              <a:t>Skulder	                       </a:t>
            </a:r>
            <a:r>
              <a:rPr lang="sv-SE" u="sng" dirty="0" smtClean="0">
                <a:solidFill>
                  <a:schemeClr val="tx1"/>
                </a:solidFill>
              </a:rPr>
              <a:t>                0</a:t>
            </a:r>
            <a:r>
              <a:rPr lang="sv-SE" dirty="0" smtClean="0">
                <a:solidFill>
                  <a:schemeClr val="tx1"/>
                </a:solidFill>
              </a:rPr>
              <a:t>	      </a:t>
            </a:r>
            <a:r>
              <a:rPr lang="sv-SE" u="sng" dirty="0" smtClean="0">
                <a:solidFill>
                  <a:schemeClr val="tx1"/>
                </a:solidFill>
              </a:rPr>
              <a:t>                </a:t>
            </a:r>
            <a:r>
              <a:rPr lang="sv-SE" u="sng" dirty="0" err="1" smtClean="0">
                <a:solidFill>
                  <a:schemeClr val="tx1"/>
                </a:solidFill>
              </a:rPr>
              <a:t>0</a:t>
            </a:r>
            <a:r>
              <a:rPr lang="sv-SE" u="sng" dirty="0" smtClean="0">
                <a:solidFill>
                  <a:schemeClr val="tx1"/>
                </a:solidFill>
              </a:rPr>
              <a:t>   </a:t>
            </a:r>
            <a:br>
              <a:rPr lang="sv-SE" u="sng" dirty="0" smtClean="0">
                <a:solidFill>
                  <a:schemeClr val="tx1"/>
                </a:solidFill>
              </a:rPr>
            </a:br>
            <a:r>
              <a:rPr lang="sv-SE" b="1" dirty="0" smtClean="0">
                <a:solidFill>
                  <a:schemeClr val="tx1"/>
                </a:solidFill>
              </a:rPr>
              <a:t>Summa:	15 134,94	  21 041,46             </a:t>
            </a:r>
            <a:br>
              <a:rPr lang="sv-SE" b="1" dirty="0" smtClean="0">
                <a:solidFill>
                  <a:schemeClr val="tx1"/>
                </a:solidFill>
              </a:rPr>
            </a:br>
            <a:r>
              <a:rPr lang="sv-SE" b="1" dirty="0" smtClean="0">
                <a:solidFill>
                  <a:schemeClr val="tx1"/>
                </a:solidFill>
              </a:rPr>
              <a:t/>
            </a:r>
            <a:br>
              <a:rPr lang="sv-SE" b="1" dirty="0" smtClean="0">
                <a:solidFill>
                  <a:schemeClr val="tx1"/>
                </a:solidFill>
              </a:rPr>
            </a:br>
            <a:r>
              <a:rPr lang="sv-SE" b="1" u="sng" dirty="0" smtClean="0">
                <a:solidFill>
                  <a:schemeClr val="tx1"/>
                </a:solidFill>
              </a:rPr>
              <a:t>Årets resultat </a:t>
            </a:r>
            <a:r>
              <a:rPr lang="sv-SE" b="1" dirty="0" smtClean="0">
                <a:solidFill>
                  <a:schemeClr val="tx1"/>
                </a:solidFill>
              </a:rPr>
              <a:t>		   5</a:t>
            </a:r>
            <a:r>
              <a:rPr lang="sv-SE" b="1" baseline="0" dirty="0" smtClean="0">
                <a:solidFill>
                  <a:schemeClr val="tx1"/>
                </a:solidFill>
              </a:rPr>
              <a:t> 906,52</a:t>
            </a:r>
            <a:endParaRPr lang="sv-SE" b="1" dirty="0" smtClean="0">
              <a:solidFill>
                <a:srgbClr val="FF0000"/>
              </a:solidFill>
            </a:endParaRPr>
          </a:p>
          <a:p>
            <a:endParaRPr lang="sv-SE" b="1" u="sng" dirty="0" smtClean="0">
              <a:solidFill>
                <a:schemeClr val="tx1"/>
              </a:solidFill>
            </a:endParaRPr>
          </a:p>
          <a:p>
            <a:endParaRPr lang="sv-S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908720"/>
            <a:ext cx="8229600" cy="4525963"/>
          </a:xfrm>
        </p:spPr>
        <p:txBody>
          <a:bodyPr>
            <a:normAutofit fontScale="85000" lnSpcReduction="10000"/>
          </a:bodyPr>
          <a:lstStyle/>
          <a:p>
            <a:pPr>
              <a:buNone/>
            </a:pPr>
            <a:r>
              <a:rPr lang="sv-SE" b="1" dirty="0" smtClean="0"/>
              <a:t> Revisionsberättelse för Redvägsälgskötselområde 2015</a:t>
            </a:r>
            <a:endParaRPr lang="sv-SE" dirty="0" smtClean="0"/>
          </a:p>
          <a:p>
            <a:pPr>
              <a:buNone/>
            </a:pPr>
            <a:r>
              <a:rPr lang="sv-SE" b="1" dirty="0" smtClean="0"/>
              <a:t> </a:t>
            </a:r>
            <a:endParaRPr lang="sv-SE" dirty="0" smtClean="0"/>
          </a:p>
          <a:p>
            <a:pPr>
              <a:buNone/>
            </a:pPr>
            <a:r>
              <a:rPr lang="sv-SE" dirty="0" smtClean="0"/>
              <a:t>    	Revisorerna har granskat Huvudbok, Balansräkning och Resultatrapport för 2015 och finner allt i sin ordning och kan därmed föreslå ansvarsfrihet för styrelsen.</a:t>
            </a:r>
          </a:p>
          <a:p>
            <a:pPr>
              <a:buNone/>
            </a:pPr>
            <a:r>
              <a:rPr lang="sv-SE" dirty="0" smtClean="0"/>
              <a:t> </a:t>
            </a:r>
          </a:p>
          <a:p>
            <a:pPr>
              <a:buNone/>
            </a:pPr>
            <a:r>
              <a:rPr lang="sv-SE" dirty="0" smtClean="0"/>
              <a:t>	Dalum 2016-04-23</a:t>
            </a:r>
          </a:p>
          <a:p>
            <a:pPr>
              <a:buNone/>
            </a:pPr>
            <a:endParaRPr lang="sv-SE" dirty="0" smtClean="0"/>
          </a:p>
          <a:p>
            <a:pPr>
              <a:buNone/>
            </a:pPr>
            <a:r>
              <a:rPr lang="sv-SE" dirty="0" smtClean="0"/>
              <a:t> </a:t>
            </a:r>
          </a:p>
          <a:p>
            <a:pPr>
              <a:buNone/>
            </a:pPr>
            <a:r>
              <a:rPr lang="sv-SE" dirty="0" smtClean="0"/>
              <a:t> 	Lars Olsson				Magnus Berg</a:t>
            </a:r>
          </a:p>
          <a:p>
            <a:endParaRPr lang="sv-S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2015-2016 års avskjutning</a:t>
            </a:r>
            <a:endParaRPr lang="sv-SE" dirty="0"/>
          </a:p>
        </p:txBody>
      </p:sp>
      <p:sp>
        <p:nvSpPr>
          <p:cNvPr id="3" name="Platshållare för innehåll 2"/>
          <p:cNvSpPr>
            <a:spLocks noGrp="1"/>
          </p:cNvSpPr>
          <p:nvPr>
            <p:ph idx="1"/>
          </p:nvPr>
        </p:nvSpPr>
        <p:spPr/>
        <p:txBody>
          <a:bodyPr/>
          <a:lstStyle/>
          <a:p>
            <a:r>
              <a:rPr lang="sv-SE" dirty="0" smtClean="0"/>
              <a:t>Avskjutning          Tilldelat         Utnyttjande</a:t>
            </a:r>
          </a:p>
          <a:p>
            <a:r>
              <a:rPr lang="sv-SE" dirty="0" smtClean="0"/>
              <a:t>Hondjur</a:t>
            </a:r>
            <a:r>
              <a:rPr lang="sv-SE" dirty="0"/>
              <a:t> </a:t>
            </a:r>
            <a:r>
              <a:rPr lang="sv-SE" dirty="0" smtClean="0"/>
              <a:t>	39		66          	59%</a:t>
            </a:r>
          </a:p>
          <a:p>
            <a:r>
              <a:rPr lang="sv-SE" dirty="0" smtClean="0"/>
              <a:t>Tjur 	63               	67 		94%	</a:t>
            </a:r>
          </a:p>
          <a:p>
            <a:r>
              <a:rPr lang="sv-SE" dirty="0" smtClean="0"/>
              <a:t>kalv 	63               	Fri		Mål 54%</a:t>
            </a:r>
          </a:p>
          <a:p>
            <a:r>
              <a:rPr lang="sv-SE" dirty="0" smtClean="0"/>
              <a:t>Kalv %  	38,18</a:t>
            </a:r>
          </a:p>
          <a:p>
            <a:r>
              <a:rPr lang="sv-SE" dirty="0" smtClean="0"/>
              <a:t>Totalt 165 djur</a:t>
            </a:r>
            <a:endParaRPr lang="sv-S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Sockenvis avskjutning</a:t>
            </a:r>
            <a:endParaRPr lang="sv-SE" dirty="0"/>
          </a:p>
        </p:txBody>
      </p:sp>
      <p:pic>
        <p:nvPicPr>
          <p:cNvPr id="1026" name="Picture 2"/>
          <p:cNvPicPr>
            <a:picLocks noGrp="1" noChangeAspect="1" noChangeArrowheads="1"/>
          </p:cNvPicPr>
          <p:nvPr>
            <p:ph idx="1"/>
          </p:nvPr>
        </p:nvPicPr>
        <p:blipFill>
          <a:blip r:embed="rId2" cstate="print"/>
          <a:srcRect l="1697" t="27679" r="5275" b="26182"/>
          <a:stretch>
            <a:fillRect/>
          </a:stretch>
        </p:blipFill>
        <p:spPr bwMode="auto">
          <a:xfrm>
            <a:off x="395537" y="1556792"/>
            <a:ext cx="8551570"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Utnyttjande grad av tilldelning samt % av kalv i avskjutning</a:t>
            </a:r>
            <a:endParaRPr lang="sv-SE" dirty="0"/>
          </a:p>
        </p:txBody>
      </p:sp>
      <p:pic>
        <p:nvPicPr>
          <p:cNvPr id="14338" name="Picture 2"/>
          <p:cNvPicPr>
            <a:picLocks noGrp="1" noChangeAspect="1" noChangeArrowheads="1"/>
          </p:cNvPicPr>
          <p:nvPr>
            <p:ph idx="1"/>
          </p:nvPr>
        </p:nvPicPr>
        <p:blipFill>
          <a:blip r:embed="rId2" cstate="print"/>
          <a:srcRect l="2592" t="27679" r="68784" b="24372"/>
          <a:stretch>
            <a:fillRect/>
          </a:stretch>
        </p:blipFill>
        <p:spPr bwMode="auto">
          <a:xfrm>
            <a:off x="1835696" y="1362889"/>
            <a:ext cx="5328592" cy="5018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Sockenvis avskjutning</a:t>
            </a:r>
            <a:endParaRPr lang="sv-SE" dirty="0"/>
          </a:p>
        </p:txBody>
      </p:sp>
      <p:graphicFrame>
        <p:nvGraphicFramePr>
          <p:cNvPr id="4" name="Platshållare för innehåll 3"/>
          <p:cNvGraphicFramePr>
            <a:graphicFrameLocks noGrp="1"/>
          </p:cNvGraphicFramePr>
          <p:nvPr>
            <p:ph idx="1"/>
          </p:nvPr>
        </p:nvGraphicFramePr>
        <p:xfrm>
          <a:off x="457200" y="1340768"/>
          <a:ext cx="8435280" cy="51125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264</Words>
  <Application>Microsoft Office PowerPoint</Application>
  <PresentationFormat>Bildspel på skärmen (4:3)</PresentationFormat>
  <Paragraphs>98</Paragraphs>
  <Slides>33</Slides>
  <Notes>0</Notes>
  <HiddenSlides>0</HiddenSlides>
  <MMClips>0</MMClips>
  <ScaleCrop>false</ScaleCrop>
  <HeadingPairs>
    <vt:vector size="6" baseType="variant">
      <vt:variant>
        <vt:lpstr>Tema</vt:lpstr>
      </vt:variant>
      <vt:variant>
        <vt:i4>1</vt:i4>
      </vt:variant>
      <vt:variant>
        <vt:lpstr>Serverprogram för OLE-inbäddning</vt:lpstr>
      </vt:variant>
      <vt:variant>
        <vt:i4>2</vt:i4>
      </vt:variant>
      <vt:variant>
        <vt:lpstr>Bildrubriker</vt:lpstr>
      </vt:variant>
      <vt:variant>
        <vt:i4>33</vt:i4>
      </vt:variant>
    </vt:vector>
  </HeadingPairs>
  <TitlesOfParts>
    <vt:vector size="36" baseType="lpstr">
      <vt:lpstr>Office-tema</vt:lpstr>
      <vt:lpstr>Makroaktiverad mall</vt:lpstr>
      <vt:lpstr>Dokument</vt:lpstr>
      <vt:lpstr>Årsmöte 2016-04-25</vt:lpstr>
      <vt:lpstr>     Verksamhetsberättelse för Redvägs ÄSO 2015-04-01 – 2016-03-31    Årsmötet 2015 hölls enligt tradition i Dalums församlingshem.    Under det gångna verksamhetsåret har styrelsen varit samlad till 6 styrelsemöten. Under året har representanter från styrelsen varit på informationsmöten som Älgförvaltningsgruppen kallat till.     Ett antal markförändringar har registrerats och viltdatabasen har uppdaterats. Antal jaktlag som är anslutna till viltdatabasen ökar, men det finns fortfarande de som inte är registrerade. Totalt finns 81 aktiva jaktlag, 11 av dessa är inte registrerade på viltdata.  Inbetalning av fällavgifter och registrering av statistikuppgifter har fungerat relativt bra men kan bli bättre på vissa håll.   Spillningsinventering har utförts inom skötselområdet, höstrensning gjordes under hösten 2015 och inventeringen har sedan utförts under våren 2016. Dock har antalet inventerade rutor minskat från föregående år.   Ansökan om förlängning av kronhjortsskötselområde är inskickat till Länsstyrelsen i mars 2016.    Sockenmöten har hållits under våren 2016. Älgjakten 2015-2016 gav ett jaktligt resultat om totalt 165 st älgar, varav 102 st var vuxna.        Jönköping 2016-04-19   John Engström  </vt:lpstr>
      <vt:lpstr>Resultatrapport 2015-04-01  -  2016-03-31 </vt:lpstr>
      <vt:lpstr>Balansrapport 2015-04-01  -  2016-03-31 </vt:lpstr>
      <vt:lpstr>Bild 5</vt:lpstr>
      <vt:lpstr>2015-2016 års avskjutning</vt:lpstr>
      <vt:lpstr>Sockenvis avskjutning</vt:lpstr>
      <vt:lpstr>Utnyttjande grad av tilldelning samt % av kalv i avskjutning</vt:lpstr>
      <vt:lpstr>Sockenvis avskjutning</vt:lpstr>
      <vt:lpstr>Älgobs Tjur %</vt:lpstr>
      <vt:lpstr>Älgobs Kalv per hondjur</vt:lpstr>
      <vt:lpstr>Älgobs per mantimme</vt:lpstr>
      <vt:lpstr>Obs timmar</vt:lpstr>
      <vt:lpstr>Spillningsinventering</vt:lpstr>
      <vt:lpstr>Spillningsinventering Sockenvis</vt:lpstr>
      <vt:lpstr>Älgskötselplan 2013-2015</vt:lpstr>
      <vt:lpstr>Utfall 2013-2015</vt:lpstr>
      <vt:lpstr>Älgskötselplan 2016-2018</vt:lpstr>
      <vt:lpstr>Indata till älgskötselplanen</vt:lpstr>
      <vt:lpstr>Älg Frode</vt:lpstr>
      <vt:lpstr>Avskjutningsprognos</vt:lpstr>
      <vt:lpstr>Avskjutningsförslag enl älgskötselpan 2016</vt:lpstr>
      <vt:lpstr>Bild 23</vt:lpstr>
      <vt:lpstr>Bild 24</vt:lpstr>
      <vt:lpstr>Bild 25</vt:lpstr>
      <vt:lpstr>Bild 26</vt:lpstr>
      <vt:lpstr>Bild 27</vt:lpstr>
      <vt:lpstr>Styrelsens förslag på 2016 års jakt  </vt:lpstr>
      <vt:lpstr>Modulens uppbyggnad 350</vt:lpstr>
      <vt:lpstr>Bild 30</vt:lpstr>
      <vt:lpstr>Bild 31</vt:lpstr>
      <vt:lpstr>Krohjortsskötselområdet</vt:lpstr>
      <vt:lpstr>Bild 33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Årsmöte 2016-04-25</dc:title>
  <dc:creator>Pappa</dc:creator>
  <cp:lastModifiedBy>Pappa</cp:lastModifiedBy>
  <cp:revision>52</cp:revision>
  <dcterms:created xsi:type="dcterms:W3CDTF">2016-04-24T12:48:41Z</dcterms:created>
  <dcterms:modified xsi:type="dcterms:W3CDTF">2016-04-26T17:28:18Z</dcterms:modified>
</cp:coreProperties>
</file>