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1" r:id="rId3"/>
    <p:sldId id="282" r:id="rId4"/>
    <p:sldId id="283" r:id="rId5"/>
    <p:sldId id="284" r:id="rId6"/>
    <p:sldId id="257" r:id="rId7"/>
    <p:sldId id="300" r:id="rId8"/>
    <p:sldId id="258" r:id="rId9"/>
    <p:sldId id="294" r:id="rId10"/>
    <p:sldId id="296" r:id="rId11"/>
    <p:sldId id="262" r:id="rId12"/>
    <p:sldId id="260" r:id="rId13"/>
    <p:sldId id="261" r:id="rId14"/>
    <p:sldId id="263" r:id="rId15"/>
    <p:sldId id="264" r:id="rId16"/>
    <p:sldId id="265" r:id="rId17"/>
    <p:sldId id="270" r:id="rId18"/>
    <p:sldId id="272" r:id="rId19"/>
    <p:sldId id="299" r:id="rId20"/>
    <p:sldId id="297" r:id="rId21"/>
    <p:sldId id="298" r:id="rId22"/>
    <p:sldId id="274" r:id="rId23"/>
    <p:sldId id="292" r:id="rId24"/>
    <p:sldId id="293" r:id="rId2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7" d="100"/>
          <a:sy n="87" d="100"/>
        </p:scale>
        <p:origin x="13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F68A9-7306-48AB-B567-4A40963B5264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A8BFF-8585-4D64-86BC-C90159653E4C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B815A-4747-4F85-AF3D-9D414708A9C0}" type="datetimeFigureOut">
              <a:rPr lang="sv-SE" smtClean="0"/>
              <a:pPr/>
              <a:t>2017-04-27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7929D-211A-4315-A39C-CC2D42EF6A8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/>
          <a:lstStyle/>
          <a:p>
            <a:r>
              <a:rPr lang="sv-SE" dirty="0"/>
              <a:t>		</a:t>
            </a:r>
            <a:r>
              <a:rPr lang="sv-SE" dirty="0" err="1"/>
              <a:t>Redvägs</a:t>
            </a:r>
            <a:r>
              <a:rPr lang="sv-SE" dirty="0"/>
              <a:t> ÄSO				Årsmöte 2017-04-24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Slaktvikter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03" t="29270" r="778" b="5500"/>
          <a:stretch/>
        </p:blipFill>
        <p:spPr>
          <a:xfrm>
            <a:off x="190047" y="1700808"/>
            <a:ext cx="8558417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Älgobs per mantimme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8" t="29270" r="779" b="5500"/>
          <a:stretch/>
        </p:blipFill>
        <p:spPr>
          <a:xfrm>
            <a:off x="422243" y="1446201"/>
            <a:ext cx="8254578" cy="4459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Älgobs Tjur %</a:t>
            </a:r>
            <a:br>
              <a:rPr lang="sv-SE" dirty="0"/>
            </a:br>
            <a:r>
              <a:rPr lang="sv-SE" dirty="0"/>
              <a:t>MÅL 40%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8" t="29269" r="779" b="7091"/>
          <a:stretch/>
        </p:blipFill>
        <p:spPr>
          <a:xfrm>
            <a:off x="579154" y="1417638"/>
            <a:ext cx="7953286" cy="43876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Älgobs</a:t>
            </a:r>
            <a:r>
              <a:rPr lang="sv-SE" dirty="0"/>
              <a:t> Reproduktion</a:t>
            </a:r>
            <a:br>
              <a:rPr lang="sv-SE" dirty="0"/>
            </a:br>
            <a:r>
              <a:rPr lang="sv-SE" dirty="0"/>
              <a:t>Mål 0,80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8" t="29270" r="779" b="5500"/>
          <a:stretch/>
        </p:blipFill>
        <p:spPr>
          <a:xfrm>
            <a:off x="277862" y="1484784"/>
            <a:ext cx="8470602" cy="44867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Obs timmar</a:t>
            </a: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138459"/>
              </p:ext>
            </p:extLst>
          </p:nvPr>
        </p:nvGraphicFramePr>
        <p:xfrm>
          <a:off x="971600" y="1417638"/>
          <a:ext cx="7416824" cy="431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1182">
                  <a:extLst>
                    <a:ext uri="{9D8B030D-6E8A-4147-A177-3AD203B41FA5}">
                      <a16:colId xmlns:a16="http://schemas.microsoft.com/office/drawing/2014/main" val="3514772202"/>
                    </a:ext>
                  </a:extLst>
                </a:gridCol>
                <a:gridCol w="2103278">
                  <a:extLst>
                    <a:ext uri="{9D8B030D-6E8A-4147-A177-3AD203B41FA5}">
                      <a16:colId xmlns:a16="http://schemas.microsoft.com/office/drawing/2014/main" val="801464254"/>
                    </a:ext>
                  </a:extLst>
                </a:gridCol>
                <a:gridCol w="1771182">
                  <a:extLst>
                    <a:ext uri="{9D8B030D-6E8A-4147-A177-3AD203B41FA5}">
                      <a16:colId xmlns:a16="http://schemas.microsoft.com/office/drawing/2014/main" val="2373209466"/>
                    </a:ext>
                  </a:extLst>
                </a:gridCol>
                <a:gridCol w="1771182">
                  <a:extLst>
                    <a:ext uri="{9D8B030D-6E8A-4147-A177-3AD203B41FA5}">
                      <a16:colId xmlns:a16="http://schemas.microsoft.com/office/drawing/2014/main" val="1078797788"/>
                    </a:ext>
                  </a:extLst>
                </a:gridCol>
              </a:tblGrid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År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Mantimmar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Antal obs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Areal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5872688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16877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sv-SE" sz="2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5977818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sv-SE" sz="28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7603367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39322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59416807"/>
                  </a:ext>
                </a:extLst>
              </a:tr>
              <a:tr h="863124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sv-SE" sz="2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43050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41304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Spillningsinventering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Utfall 7,9 älgar / 1000 Hektar +-1,5</a:t>
            </a:r>
          </a:p>
          <a:p>
            <a:r>
              <a:rPr lang="sv-SE" dirty="0"/>
              <a:t>Inventerade pinnar 2188 mot 2166 år 2016  </a:t>
            </a:r>
          </a:p>
          <a:p>
            <a:r>
              <a:rPr lang="sv-SE" dirty="0"/>
              <a:t>I får vi betalt 1,5 kr per inventerad pinne</a:t>
            </a:r>
          </a:p>
          <a:p>
            <a:r>
              <a:rPr lang="sv-SE" dirty="0"/>
              <a:t>För att säkerställa älgstammens storlek behöver man inventera minst 1000 Pinnar.</a:t>
            </a:r>
          </a:p>
          <a:p>
            <a:pPr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Spillningsinventering Områdesvis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Södra Ätradalen 	9,0 / 1000</a:t>
            </a:r>
          </a:p>
          <a:p>
            <a:r>
              <a:rPr lang="sv-SE" dirty="0"/>
              <a:t>Norra Ätradalen	9,8 / 1000</a:t>
            </a:r>
          </a:p>
          <a:p>
            <a:r>
              <a:rPr lang="sv-SE" dirty="0"/>
              <a:t>Ut med R40		7,7 / 1000</a:t>
            </a:r>
          </a:p>
          <a:p>
            <a:r>
              <a:rPr lang="sv-SE" dirty="0"/>
              <a:t>Nordöstra		6,0 / 1000</a:t>
            </a:r>
          </a:p>
          <a:p>
            <a:pPr marL="0" indent="0">
              <a:buNone/>
            </a:pPr>
            <a:endParaRPr lang="sv-S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Avskjutningsprognos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47" t="22906" r="29417" b="7090"/>
          <a:stretch/>
        </p:blipFill>
        <p:spPr>
          <a:xfrm>
            <a:off x="614834" y="1340768"/>
            <a:ext cx="7917605" cy="48385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Avskjutningsförslag </a:t>
            </a:r>
            <a:r>
              <a:rPr lang="sv-SE" dirty="0" err="1"/>
              <a:t>enl</a:t>
            </a:r>
            <a:r>
              <a:rPr lang="sv-SE" dirty="0"/>
              <a:t>, älgskötselplan 2017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Avskjutnings mål </a:t>
            </a:r>
            <a:r>
              <a:rPr lang="sv-SE" dirty="0" err="1"/>
              <a:t>enl</a:t>
            </a:r>
            <a:r>
              <a:rPr lang="sv-SE" dirty="0"/>
              <a:t> Frode </a:t>
            </a:r>
          </a:p>
          <a:p>
            <a:pPr marL="514350" indent="-514350">
              <a:buFont typeface="+mj-lt"/>
              <a:buAutoNum type="arabicParenR"/>
            </a:pPr>
            <a:r>
              <a:rPr lang="sv-SE" dirty="0"/>
              <a:t>36 tjurar </a:t>
            </a:r>
          </a:p>
          <a:p>
            <a:pPr marL="514350" indent="-514350">
              <a:buFont typeface="+mj-lt"/>
              <a:buAutoNum type="arabicParenR"/>
            </a:pPr>
            <a:r>
              <a:rPr lang="sv-SE" dirty="0"/>
              <a:t>34 hondjur</a:t>
            </a:r>
          </a:p>
          <a:p>
            <a:pPr marL="514350" indent="-514350">
              <a:buFont typeface="+mj-lt"/>
              <a:buAutoNum type="arabicParenR"/>
            </a:pPr>
            <a:r>
              <a:rPr lang="sv-SE" dirty="0"/>
              <a:t>70 Vuxna   (63-77 = +-10% max avvikelse)</a:t>
            </a:r>
          </a:p>
          <a:p>
            <a:pPr marL="514350" indent="-514350">
              <a:buFont typeface="+mj-lt"/>
              <a:buAutoNum type="arabicParenR"/>
            </a:pPr>
            <a:r>
              <a:rPr lang="sv-SE" dirty="0"/>
              <a:t>76 kalvar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Samrådsprotokoll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Samrådsprotokollen är sammanställda till ett protokoll vilket styrelsen tagit hänsyn till i sitt förslag inför 2017-2018 års jakt.</a:t>
            </a:r>
          </a:p>
        </p:txBody>
      </p:sp>
    </p:spTree>
    <p:extLst>
      <p:ext uri="{BB962C8B-B14F-4D97-AF65-F5344CB8AC3E}">
        <p14:creationId xmlns:p14="http://schemas.microsoft.com/office/powerpoint/2010/main" val="49318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192688"/>
          </a:xfrm>
        </p:spPr>
        <p:txBody>
          <a:bodyPr>
            <a:noAutofit/>
          </a:bodyPr>
          <a:lstStyle/>
          <a:p>
            <a:pPr algn="l"/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br>
              <a:rPr lang="sv-SE" sz="1400" b="1" dirty="0"/>
            </a:br>
            <a:r>
              <a:rPr lang="sv-SE" sz="1400" dirty="0"/>
              <a:t> </a:t>
            </a:r>
            <a:br>
              <a:rPr lang="sv-SE" sz="1400" dirty="0"/>
            </a:br>
            <a:br>
              <a:rPr lang="sv-SE" sz="1400" dirty="0"/>
            </a:br>
            <a:endParaRPr lang="sv-SE" sz="1400" dirty="0"/>
          </a:p>
        </p:txBody>
      </p:sp>
      <p:sp>
        <p:nvSpPr>
          <p:cNvPr id="3" name="Rektangel 2"/>
          <p:cNvSpPr/>
          <p:nvPr/>
        </p:nvSpPr>
        <p:spPr>
          <a:xfrm>
            <a:off x="1187624" y="548680"/>
            <a:ext cx="68407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Verksamhetsberättelse för </a:t>
            </a:r>
            <a:r>
              <a:rPr lang="sv-SE" b="1" dirty="0" err="1"/>
              <a:t>Redvägs</a:t>
            </a:r>
            <a:r>
              <a:rPr lang="sv-SE" b="1" dirty="0"/>
              <a:t> ÄSO 2016-04-01 – 2017-03-31</a:t>
            </a:r>
            <a:r>
              <a:rPr lang="sv-SE" dirty="0"/>
              <a:t>  </a:t>
            </a:r>
          </a:p>
          <a:p>
            <a:r>
              <a:rPr lang="sv-SE" dirty="0"/>
              <a:t>Årsmötet 2016 hölls enligt tradition i Dalums församlingshem.  </a:t>
            </a:r>
          </a:p>
          <a:p>
            <a:r>
              <a:rPr lang="sv-SE" dirty="0"/>
              <a:t>Under det gångna verksamhetsåret har styrelsen varit samlad till 5 styrelsemöten. Under året har representanter från styrelsen varit på informationsmöten som Älgförvaltningsgruppen kallat till.   </a:t>
            </a:r>
          </a:p>
          <a:p>
            <a:r>
              <a:rPr lang="sv-SE" dirty="0"/>
              <a:t>Ett antal markförändringar har registrerats och viltdatabasen har uppdaterats. Antal jaktlag som är anslutna till viltdatabasen är nu 68 men det finns fortfarande 9 </a:t>
            </a:r>
            <a:r>
              <a:rPr lang="sv-SE" dirty="0" err="1"/>
              <a:t>st</a:t>
            </a:r>
            <a:r>
              <a:rPr lang="sv-SE" dirty="0"/>
              <a:t> som inte är registrerade. Inbetalning av fällavgifter och registrering av statistikuppgifter har fungerat relativt bra men avskjutningsrapporteringen bör förbättras. </a:t>
            </a:r>
          </a:p>
          <a:p>
            <a:r>
              <a:rPr lang="sv-SE" dirty="0"/>
              <a:t>Spillningsinventering har utförts inom skötselområdet, höstrensning gjordes under hösten 2016 och inventeringen har sedan utförts under våren 2017.  </a:t>
            </a:r>
          </a:p>
          <a:p>
            <a:r>
              <a:rPr lang="sv-SE" dirty="0"/>
              <a:t>Kronskötselområdet skall leva vidare. Jakten gav ett resultat om 2 hindar och 2 kalvar.   </a:t>
            </a:r>
          </a:p>
          <a:p>
            <a:r>
              <a:rPr lang="sv-SE" dirty="0"/>
              <a:t>Sockenmöten har hållits under våren 2017. Älgjakten 2016-2017 gav ett jaktligt resultat om totalt 133 </a:t>
            </a:r>
            <a:r>
              <a:rPr lang="sv-SE" dirty="0" err="1"/>
              <a:t>st</a:t>
            </a:r>
            <a:r>
              <a:rPr lang="sv-SE" dirty="0"/>
              <a:t> älgar, varav 70 </a:t>
            </a:r>
            <a:r>
              <a:rPr lang="sv-SE" dirty="0" err="1"/>
              <a:t>st</a:t>
            </a:r>
            <a:r>
              <a:rPr lang="sv-SE" dirty="0"/>
              <a:t> var vuxna. 1 tjur utdömd som otjänlig och 1 kviga AR 96:2-11. </a:t>
            </a:r>
          </a:p>
          <a:p>
            <a:r>
              <a:rPr lang="sv-SE" dirty="0"/>
              <a:t>Jönköping 2017-04-04 </a:t>
            </a:r>
          </a:p>
          <a:p>
            <a:r>
              <a:rPr lang="sv-SE" dirty="0"/>
              <a:t>John Engström 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Styrelsens förslag på 2017 års jakt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t"/>
            <a:r>
              <a:rPr lang="sv-SE" dirty="0"/>
              <a:t>Jakttid 35 dagar för vuxen älg kalvjakt sista Feb.</a:t>
            </a:r>
          </a:p>
          <a:p>
            <a:pPr fontAlgn="t"/>
            <a:r>
              <a:rPr lang="sv-SE" dirty="0"/>
              <a:t>Tjurar med 6-8 taggar sparas.</a:t>
            </a:r>
          </a:p>
          <a:p>
            <a:pPr fontAlgn="t"/>
            <a:r>
              <a:rPr lang="sv-SE" dirty="0"/>
              <a:t>Fast könskvotering. </a:t>
            </a:r>
          </a:p>
          <a:p>
            <a:pPr fontAlgn="t"/>
            <a:r>
              <a:rPr lang="sv-SE" dirty="0"/>
              <a:t>Upp till varje socken att bestämma huruvida enkelkalvsko skall sparas eller ej. </a:t>
            </a:r>
          </a:p>
          <a:p>
            <a:pPr fontAlgn="t"/>
            <a:r>
              <a:rPr lang="sv-SE" dirty="0"/>
              <a:t>Lag söder om RV 40 får på frivillig basis byta vuxet hondjur mot tjur.  </a:t>
            </a:r>
          </a:p>
          <a:p>
            <a:pPr fontAlgn="t"/>
            <a:r>
              <a:rPr lang="sv-SE" dirty="0"/>
              <a:t>350 modul med en justering enl. nedan.</a:t>
            </a:r>
          </a:p>
          <a:p>
            <a:pPr fontAlgn="t"/>
            <a:r>
              <a:rPr lang="sv-SE" dirty="0"/>
              <a:t>81-250 ha 1 kalv hela perioden. </a:t>
            </a:r>
          </a:p>
          <a:p>
            <a:pPr fontAlgn="t"/>
            <a:r>
              <a:rPr lang="sv-SE" dirty="0"/>
              <a:t>251-350 ha, 2 kalvar hela perioden.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992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Detta ger följande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           Tilldelning	Mål i plan </a:t>
            </a:r>
          </a:p>
          <a:p>
            <a:r>
              <a:rPr lang="sv-SE" dirty="0"/>
              <a:t>Vuxen	79		70	</a:t>
            </a:r>
          </a:p>
          <a:p>
            <a:r>
              <a:rPr lang="sv-SE" dirty="0"/>
              <a:t>Kalv	138		76</a:t>
            </a:r>
          </a:p>
          <a:p>
            <a:r>
              <a:rPr lang="sv-SE" dirty="0"/>
              <a:t>Ändringen ger 6 kalvar mer i tilldelning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3386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sv-SE" dirty="0"/>
              <a:t>Modulens uppbyggnad 350</a:t>
            </a:r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162106"/>
              </p:ext>
            </p:extLst>
          </p:nvPr>
        </p:nvGraphicFramePr>
        <p:xfrm>
          <a:off x="1619672" y="2348880"/>
          <a:ext cx="6552728" cy="4025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8182">
                  <a:extLst>
                    <a:ext uri="{9D8B030D-6E8A-4147-A177-3AD203B41FA5}">
                      <a16:colId xmlns:a16="http://schemas.microsoft.com/office/drawing/2014/main" val="3797770863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536863980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3591759008"/>
                    </a:ext>
                  </a:extLst>
                </a:gridCol>
                <a:gridCol w="1638182">
                  <a:extLst>
                    <a:ext uri="{9D8B030D-6E8A-4147-A177-3AD203B41FA5}">
                      <a16:colId xmlns:a16="http://schemas.microsoft.com/office/drawing/2014/main" val="3872217963"/>
                    </a:ext>
                  </a:extLst>
                </a:gridCol>
              </a:tblGrid>
              <a:tr h="247406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från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till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vuxen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kalv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81767926"/>
                  </a:ext>
                </a:extLst>
              </a:tr>
              <a:tr h="571216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80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1 Kalv 35 dagar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2677440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81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250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4404467"/>
                  </a:ext>
                </a:extLst>
              </a:tr>
              <a:tr h="330037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251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350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 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90576290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351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525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7016986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526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875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2840662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876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1050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6088123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1051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1400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85333528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1401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1575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9800624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1576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1925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3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6537056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1926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2100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>
                          <a:effectLst/>
                        </a:rPr>
                        <a:t>4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1043477"/>
                  </a:ext>
                </a:extLst>
              </a:tr>
              <a:tr h="304649"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2101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2400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u="none" strike="noStrike" dirty="0">
                          <a:effectLst/>
                        </a:rPr>
                        <a:t>5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71264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Krohjortsskötselområdet</a:t>
            </a:r>
            <a:endParaRPr lang="sv-SE" dirty="0"/>
          </a:p>
        </p:txBody>
      </p:sp>
      <p:pic>
        <p:nvPicPr>
          <p:cNvPr id="47106" name="Picture 2" descr="Redvägs Kronskötselområdes första Hjort Skjuten i Ubbared 78 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4784"/>
            <a:ext cx="33483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600" b="1" dirty="0"/>
              <a:t>2015 års tilldelning: 1 Hjort, 3 Hindar och 6 kalvar.</a:t>
            </a:r>
          </a:p>
          <a:p>
            <a:r>
              <a:rPr lang="sv-SE" sz="2600" dirty="0"/>
              <a:t>2015 års avskjutning: 1 Hjort och 3 kalvar.</a:t>
            </a:r>
          </a:p>
          <a:p>
            <a:r>
              <a:rPr lang="sv-SE" sz="2600" b="1" dirty="0"/>
              <a:t>2016 års tilldelning: 2 Hjort, 3 Hindar och 6 kalvar.</a:t>
            </a:r>
          </a:p>
          <a:p>
            <a:r>
              <a:rPr lang="sv-SE" sz="2600" dirty="0"/>
              <a:t>2016 år avskjutning 2 hindar och 2 kalvar.</a:t>
            </a:r>
          </a:p>
          <a:p>
            <a:r>
              <a:rPr lang="sv-SE" sz="2600" b="1" dirty="0"/>
              <a:t>2017 års tilldelnings förslag: 2 Hjort, 3 Hindar och 6 kalvar. Hjort upp till 10 taggar.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400" dirty="0"/>
              <a:t>Jakttid:	16 aug-31 jan. 16 aug- andra måndagen i oktober endast kalv och hind. </a:t>
            </a:r>
          </a:p>
          <a:p>
            <a:r>
              <a:rPr lang="sv-SE" sz="2400" dirty="0"/>
              <a:t>Fällavgift:		50 kr.</a:t>
            </a:r>
            <a:r>
              <a:rPr lang="sv-SE" dirty="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sv-SE" dirty="0"/>
              <a:t>Resultatrapport</a:t>
            </a:r>
            <a:br>
              <a:rPr lang="sv-SE" dirty="0"/>
            </a:br>
            <a:r>
              <a:rPr lang="sv-SE" dirty="0"/>
              <a:t>2016-04-01  -  2017-03-31</a:t>
            </a:r>
            <a:br>
              <a:rPr lang="sv-SE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848872" cy="5112568"/>
          </a:xfrm>
        </p:spPr>
        <p:txBody>
          <a:bodyPr>
            <a:normAutofit fontScale="55000" lnSpcReduction="20000"/>
          </a:bodyPr>
          <a:lstStyle/>
          <a:p>
            <a:pPr>
              <a:tabLst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2015-16</a:t>
            </a: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2016-17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Fällavgifter</a:t>
            </a:r>
            <a:r>
              <a:rPr lang="sv-SE" b="1" dirty="0">
                <a:solidFill>
                  <a:schemeClr val="tx1"/>
                </a:solidFill>
              </a:rPr>
              <a:t>	Vuxna	84 150	59 500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	Kalvar	6 200	6</a:t>
            </a:r>
            <a:r>
              <a:rPr lang="sv-SE" b="1" baseline="0" dirty="0">
                <a:solidFill>
                  <a:schemeClr val="tx1"/>
                </a:solidFill>
              </a:rPr>
              <a:t> 300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Kronhjort	150	250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Administrativa avgifter</a:t>
            </a:r>
            <a:r>
              <a:rPr lang="sv-SE" b="1" dirty="0">
                <a:solidFill>
                  <a:schemeClr val="tx1"/>
                </a:solidFill>
              </a:rPr>
              <a:t>	  8 050	5 350</a:t>
            </a:r>
          </a:p>
          <a:p>
            <a:pPr>
              <a:tabLst>
                <a:tab pos="5565775" algn="r"/>
                <a:tab pos="7620000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Mötesinkomster lotter mm	  1 781	4824  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Summa intäkter</a:t>
            </a:r>
            <a:r>
              <a:rPr lang="sv-SE" b="1" dirty="0">
                <a:solidFill>
                  <a:schemeClr val="tx1"/>
                </a:solidFill>
              </a:rPr>
              <a:t>	100 331	76 224</a:t>
            </a:r>
          </a:p>
          <a:p>
            <a:pPr algn="l"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Avgifter till Länsstyrelsen</a:t>
            </a:r>
            <a:r>
              <a:rPr lang="sv-SE" b="1" dirty="0">
                <a:solidFill>
                  <a:schemeClr val="tx1"/>
                </a:solidFill>
              </a:rPr>
              <a:t>	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Fällavgifter	90 350	65 300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Administrativa	  0	 0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Övriga kostnader</a:t>
            </a:r>
            <a:r>
              <a:rPr lang="sv-SE" b="1" dirty="0">
                <a:solidFill>
                  <a:schemeClr val="tx1"/>
                </a:solidFill>
              </a:rPr>
              <a:t>	Möteskostnader	  3</a:t>
            </a:r>
            <a:r>
              <a:rPr lang="sv-SE" b="1" baseline="0" dirty="0">
                <a:solidFill>
                  <a:schemeClr val="tx1"/>
                </a:solidFill>
              </a:rPr>
              <a:t> </a:t>
            </a:r>
            <a:r>
              <a:rPr lang="sv-SE" b="1" dirty="0">
                <a:solidFill>
                  <a:schemeClr val="tx1"/>
                </a:solidFill>
              </a:rPr>
              <a:t>970	  4 815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	Bankkostnader	4,50	     0</a:t>
            </a:r>
          </a:p>
          <a:p>
            <a:pPr>
              <a:tabLst>
                <a:tab pos="2155825" algn="l"/>
                <a:tab pos="5565775" algn="r"/>
                <a:tab pos="7620000" algn="r"/>
              </a:tabLst>
            </a:pPr>
            <a:r>
              <a:rPr lang="sv-SE" b="1" dirty="0">
                <a:solidFill>
                  <a:schemeClr val="tx1"/>
                </a:solidFill>
              </a:rPr>
              <a:t>	Kronhjort	100	300</a:t>
            </a:r>
            <a:br>
              <a:rPr lang="sv-SE" b="1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Material	  0	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Summa kostnader	94 424	70 415</a:t>
            </a:r>
            <a:endParaRPr lang="sv-SE" b="1" u="sng" baseline="0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Ränteintäkter	        0,02	       0</a:t>
            </a:r>
          </a:p>
          <a:p>
            <a:pPr>
              <a:tabLst>
                <a:tab pos="5565775" algn="r"/>
                <a:tab pos="7620000" algn="r"/>
              </a:tabLst>
            </a:pPr>
            <a:r>
              <a:rPr lang="sv-SE" b="1" u="sng" dirty="0">
                <a:solidFill>
                  <a:schemeClr val="tx1"/>
                </a:solidFill>
              </a:rPr>
              <a:t>Årets resultat	5 906.52	 5 809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Balansrapport</a:t>
            </a:r>
            <a:br>
              <a:rPr lang="sv-SE" dirty="0"/>
            </a:br>
            <a:r>
              <a:rPr lang="sv-SE" dirty="0"/>
              <a:t>2016-04-01  -  2017-03-31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>
                <a:solidFill>
                  <a:schemeClr val="tx1"/>
                </a:solidFill>
              </a:rPr>
              <a:t>		Ing balans	</a:t>
            </a:r>
            <a:r>
              <a:rPr lang="sv-SE" b="1" dirty="0" err="1">
                <a:solidFill>
                  <a:schemeClr val="tx1"/>
                </a:solidFill>
              </a:rPr>
              <a:t>Utg</a:t>
            </a:r>
            <a:r>
              <a:rPr lang="sv-SE" b="1" dirty="0">
                <a:solidFill>
                  <a:schemeClr val="tx1"/>
                </a:solidFill>
              </a:rPr>
              <a:t> balans</a:t>
            </a: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>
                <a:solidFill>
                  <a:schemeClr val="tx1"/>
                </a:solidFill>
              </a:rPr>
              <a:t>	</a:t>
            </a:r>
            <a:r>
              <a:rPr lang="sv-SE" b="1" u="sng" dirty="0">
                <a:solidFill>
                  <a:schemeClr val="tx1"/>
                </a:solidFill>
              </a:rPr>
              <a:t>Tillgångar</a:t>
            </a:r>
            <a:endParaRPr lang="sv-SE" dirty="0">
              <a:solidFill>
                <a:schemeClr val="tx1"/>
              </a:solidFill>
            </a:endParaRP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dirty="0">
                <a:solidFill>
                  <a:schemeClr val="tx1"/>
                </a:solidFill>
              </a:rPr>
              <a:t>	Bank	</a:t>
            </a:r>
            <a:r>
              <a:rPr lang="sv-SE" u="sng" dirty="0">
                <a:solidFill>
                  <a:schemeClr val="tx1"/>
                </a:solidFill>
              </a:rPr>
              <a:t>        21 041,46</a:t>
            </a:r>
            <a:r>
              <a:rPr lang="sv-SE" dirty="0">
                <a:solidFill>
                  <a:schemeClr val="tx1"/>
                </a:solidFill>
              </a:rPr>
              <a:t>	         </a:t>
            </a:r>
            <a:r>
              <a:rPr lang="sv-SE" u="sng" dirty="0">
                <a:solidFill>
                  <a:schemeClr val="tx1"/>
                </a:solidFill>
              </a:rPr>
              <a:t>26 850,46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Summa:	</a:t>
            </a:r>
            <a:r>
              <a:rPr lang="sv-SE" b="1" dirty="0"/>
              <a:t>21 041,46</a:t>
            </a:r>
            <a:r>
              <a:rPr lang="sv-SE" b="1" dirty="0">
                <a:solidFill>
                  <a:schemeClr val="tx1"/>
                </a:solidFill>
              </a:rPr>
              <a:t>	26 850,46</a:t>
            </a:r>
          </a:p>
          <a:p>
            <a:pPr>
              <a:tabLst>
                <a:tab pos="4843463" algn="r"/>
                <a:tab pos="7710488" algn="r"/>
              </a:tabLst>
            </a:pPr>
            <a:endParaRPr lang="sv-SE" b="1" u="sng" dirty="0">
              <a:solidFill>
                <a:schemeClr val="tx1"/>
              </a:solidFill>
            </a:endParaRP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b="1" dirty="0"/>
              <a:t>	</a:t>
            </a:r>
            <a:r>
              <a:rPr lang="sv-SE" b="1" u="sng" dirty="0">
                <a:solidFill>
                  <a:schemeClr val="tx1"/>
                </a:solidFill>
              </a:rPr>
              <a:t>Eget kapital o skulder</a:t>
            </a:r>
            <a:r>
              <a:rPr lang="sv-SE" dirty="0">
                <a:solidFill>
                  <a:schemeClr val="tx1"/>
                </a:solidFill>
              </a:rPr>
              <a:t>	</a:t>
            </a:r>
          </a:p>
          <a:p>
            <a:pPr>
              <a:buNone/>
              <a:tabLst>
                <a:tab pos="4843463" algn="r"/>
                <a:tab pos="7710488" algn="r"/>
              </a:tabLst>
            </a:pPr>
            <a:r>
              <a:rPr lang="sv-SE" dirty="0">
                <a:solidFill>
                  <a:schemeClr val="tx1"/>
                </a:solidFill>
              </a:rPr>
              <a:t>	Eget kapital  	   21 041,46	  26 850,46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Skulder	                       </a:t>
            </a:r>
            <a:r>
              <a:rPr lang="sv-SE" u="sng" dirty="0">
                <a:solidFill>
                  <a:schemeClr val="tx1"/>
                </a:solidFill>
              </a:rPr>
              <a:t>                0</a:t>
            </a:r>
            <a:r>
              <a:rPr lang="sv-SE" dirty="0">
                <a:solidFill>
                  <a:schemeClr val="tx1"/>
                </a:solidFill>
              </a:rPr>
              <a:t>	      </a:t>
            </a:r>
            <a:r>
              <a:rPr lang="sv-SE" u="sng" dirty="0">
                <a:solidFill>
                  <a:schemeClr val="tx1"/>
                </a:solidFill>
              </a:rPr>
              <a:t>                0   </a:t>
            </a:r>
            <a:br>
              <a:rPr lang="sv-SE" u="sng" dirty="0">
                <a:solidFill>
                  <a:schemeClr val="tx1"/>
                </a:solidFill>
              </a:rPr>
            </a:br>
            <a:r>
              <a:rPr lang="sv-SE" b="1" dirty="0">
                <a:solidFill>
                  <a:schemeClr val="tx1"/>
                </a:solidFill>
              </a:rPr>
              <a:t>Summa:	21 041,46	  </a:t>
            </a:r>
            <a:r>
              <a:rPr lang="sv-SE" b="1" dirty="0"/>
              <a:t>26 850,46</a:t>
            </a:r>
            <a:r>
              <a:rPr lang="sv-SE" b="1" dirty="0">
                <a:solidFill>
                  <a:schemeClr val="tx1"/>
                </a:solidFill>
              </a:rPr>
              <a:t>             </a:t>
            </a:r>
            <a:br>
              <a:rPr lang="sv-SE" b="1" dirty="0">
                <a:solidFill>
                  <a:schemeClr val="tx1"/>
                </a:solidFill>
              </a:rPr>
            </a:br>
            <a:br>
              <a:rPr lang="sv-SE" b="1" dirty="0">
                <a:solidFill>
                  <a:schemeClr val="tx1"/>
                </a:solidFill>
              </a:rPr>
            </a:br>
            <a:r>
              <a:rPr lang="sv-SE" b="1" u="sng" dirty="0">
                <a:solidFill>
                  <a:schemeClr val="tx1"/>
                </a:solidFill>
              </a:rPr>
              <a:t>Årets resultat </a:t>
            </a:r>
            <a:r>
              <a:rPr lang="sv-SE" b="1" dirty="0">
                <a:solidFill>
                  <a:schemeClr val="tx1"/>
                </a:solidFill>
              </a:rPr>
              <a:t>		   5</a:t>
            </a:r>
            <a:r>
              <a:rPr lang="sv-SE" b="1" baseline="0" dirty="0">
                <a:solidFill>
                  <a:schemeClr val="tx1"/>
                </a:solidFill>
              </a:rPr>
              <a:t> </a:t>
            </a:r>
            <a:r>
              <a:rPr lang="sv-SE" b="1" dirty="0"/>
              <a:t>809</a:t>
            </a:r>
            <a:endParaRPr lang="sv-SE" b="1" dirty="0">
              <a:solidFill>
                <a:srgbClr val="FF0000"/>
              </a:solidFill>
            </a:endParaRPr>
          </a:p>
          <a:p>
            <a:endParaRPr lang="sv-SE" b="1" u="sng" dirty="0">
              <a:solidFill>
                <a:schemeClr val="tx1"/>
              </a:solidFill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innehåll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3392"/>
          <a:stretch/>
        </p:blipFill>
        <p:spPr>
          <a:xfrm>
            <a:off x="749944" y="908050"/>
            <a:ext cx="7666334" cy="3961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2016-2017 års avskjutning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sv-SE" sz="2000" dirty="0"/>
              <a:t>                   Avskjutning          Tilldelat	    Älgskötselplan     Mot plan </a:t>
            </a:r>
          </a:p>
          <a:p>
            <a:r>
              <a:rPr lang="sv-SE" sz="2400" dirty="0"/>
              <a:t>Hondjur 	27		38          	35	     78%	</a:t>
            </a:r>
          </a:p>
          <a:p>
            <a:r>
              <a:rPr lang="sv-SE" sz="2400" dirty="0"/>
              <a:t>Tjur 		45               	41 		34	     132%</a:t>
            </a:r>
          </a:p>
          <a:p>
            <a:r>
              <a:rPr lang="sv-SE" sz="2400" dirty="0"/>
              <a:t>Vuxna	72		79		69	     104%</a:t>
            </a:r>
          </a:p>
          <a:p>
            <a:r>
              <a:rPr lang="sv-SE" sz="2400" dirty="0"/>
              <a:t>kalv 		61              	132		74	      82%	</a:t>
            </a:r>
          </a:p>
          <a:p>
            <a:r>
              <a:rPr lang="sv-SE" sz="2400" dirty="0"/>
              <a:t>Kalv  	46%    Mål minst 50%</a:t>
            </a:r>
          </a:p>
          <a:p>
            <a:r>
              <a:rPr lang="sv-SE" sz="2400" dirty="0"/>
              <a:t>Totalt  djur  132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Skyddsjakt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2016-2017 års säsong har vi beviljat 4 </a:t>
            </a:r>
            <a:r>
              <a:rPr lang="sv-SE" dirty="0" err="1"/>
              <a:t>st</a:t>
            </a:r>
            <a:r>
              <a:rPr lang="sv-SE" dirty="0"/>
              <a:t> skyddsjakt ärenden fördelat:</a:t>
            </a:r>
          </a:p>
          <a:p>
            <a:r>
              <a:rPr lang="sv-SE" dirty="0"/>
              <a:t>Timmele	1 vuxet djur.  Ett hondjur fälldes</a:t>
            </a:r>
          </a:p>
          <a:p>
            <a:r>
              <a:rPr lang="sv-SE" dirty="0" err="1"/>
              <a:t>Knätte</a:t>
            </a:r>
            <a:r>
              <a:rPr lang="sv-SE" dirty="0"/>
              <a:t> 1 vuxet djur.  Ett hondjur fälldes</a:t>
            </a:r>
          </a:p>
          <a:p>
            <a:r>
              <a:rPr lang="sv-SE" dirty="0"/>
              <a:t>Hössna 3 vuxna djur. En tjur o ett hondjur fälldes.</a:t>
            </a:r>
          </a:p>
          <a:p>
            <a:r>
              <a:rPr lang="sv-SE" dirty="0"/>
              <a:t>Alla PGA betesskador (Barkgnag / Gran bete.)</a:t>
            </a:r>
          </a:p>
        </p:txBody>
      </p:sp>
    </p:spTree>
    <p:extLst>
      <p:ext uri="{BB962C8B-B14F-4D97-AF65-F5344CB8AC3E}">
        <p14:creationId xmlns:p14="http://schemas.microsoft.com/office/powerpoint/2010/main" val="358834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Sockenvis avskjutning</a:t>
            </a: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03942"/>
              </p:ext>
            </p:extLst>
          </p:nvPr>
        </p:nvGraphicFramePr>
        <p:xfrm>
          <a:off x="395537" y="1556793"/>
          <a:ext cx="8424937" cy="4973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6625">
                  <a:extLst>
                    <a:ext uri="{9D8B030D-6E8A-4147-A177-3AD203B41FA5}">
                      <a16:colId xmlns:a16="http://schemas.microsoft.com/office/drawing/2014/main" val="371308895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1721655785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83487942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1379866659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2481698172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1737661679"/>
                    </a:ext>
                  </a:extLst>
                </a:gridCol>
                <a:gridCol w="704524">
                  <a:extLst>
                    <a:ext uri="{9D8B030D-6E8A-4147-A177-3AD203B41FA5}">
                      <a16:colId xmlns:a16="http://schemas.microsoft.com/office/drawing/2014/main" val="1653524719"/>
                    </a:ext>
                  </a:extLst>
                </a:gridCol>
                <a:gridCol w="1247595">
                  <a:extLst>
                    <a:ext uri="{9D8B030D-6E8A-4147-A177-3AD203B41FA5}">
                      <a16:colId xmlns:a16="http://schemas.microsoft.com/office/drawing/2014/main" val="479118909"/>
                    </a:ext>
                  </a:extLst>
                </a:gridCol>
                <a:gridCol w="1159529">
                  <a:extLst>
                    <a:ext uri="{9D8B030D-6E8A-4147-A177-3AD203B41FA5}">
                      <a16:colId xmlns:a16="http://schemas.microsoft.com/office/drawing/2014/main" val="3199234116"/>
                    </a:ext>
                  </a:extLst>
                </a:gridCol>
                <a:gridCol w="954044">
                  <a:extLst>
                    <a:ext uri="{9D8B030D-6E8A-4147-A177-3AD203B41FA5}">
                      <a16:colId xmlns:a16="http://schemas.microsoft.com/office/drawing/2014/main" val="2733575032"/>
                    </a:ext>
                  </a:extLst>
                </a:gridCol>
              </a:tblGrid>
              <a:tr h="493358"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 dirty="0">
                          <a:effectLst/>
                        </a:rPr>
                        <a:t>Tilldelning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Avskjutning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u="none" strike="noStrike">
                          <a:effectLst/>
                        </a:rPr>
                        <a:t> </a:t>
                      </a:r>
                      <a:endParaRPr lang="sv-S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u="none" strike="noStrike">
                          <a:effectLst/>
                        </a:rPr>
                        <a:t> 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0076727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Socken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Areal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Tjur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Ko/Kviga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Kalvar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Tjur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Ko/Kviga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Kalv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Nyttjande Vuxen 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Kalv %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21361398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Ulricehamn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2414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0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75,0%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03048485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Strängsered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6319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81,8%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47,1%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35194376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Gullered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3265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10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83,3%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58,3%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7131807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Hössna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5410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5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122,2%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31,3%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96468422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Liared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5475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8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88,9%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35099177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Kölingared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5389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63,6%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46,2%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14414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Knätte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2689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125,0%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44,4%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6212093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Böne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2076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75,0%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9031282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Trädet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3100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6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2679423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Humla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1377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1213264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Blidsberg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2241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7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3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100,0%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50,0%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0072800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</a:rPr>
                        <a:t>Dalum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2972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10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4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4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120,0%</a:t>
                      </a:r>
                      <a:endParaRPr lang="sv-S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>
                          <a:effectLst/>
                        </a:rPr>
                        <a:t>40,0%</a:t>
                      </a:r>
                      <a:endParaRPr lang="sv-S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0914206"/>
                  </a:ext>
                </a:extLst>
              </a:tr>
              <a:tr h="288796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</a:rPr>
                        <a:t>Timmele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4784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3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14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 dirty="0">
                          <a:effectLst/>
                        </a:rPr>
                        <a:t>2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2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400" u="none" strike="noStrike">
                          <a:effectLst/>
                        </a:rPr>
                        <a:t>5</a:t>
                      </a:r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80,0%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effectLst/>
                        </a:rPr>
                        <a:t>55,6%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12395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Avskjutningshistorik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203" t="29270" r="1673" b="5500"/>
          <a:stretch/>
        </p:blipFill>
        <p:spPr>
          <a:xfrm>
            <a:off x="370946" y="1196752"/>
            <a:ext cx="808948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79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Office PowerPoint</Application>
  <PresentationFormat>Bildspel på skärmen (4:3)</PresentationFormat>
  <Paragraphs>312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Office-tema</vt:lpstr>
      <vt:lpstr>  Redvägs ÄSO    Årsmöte 2017-04-24</vt:lpstr>
      <vt:lpstr>         </vt:lpstr>
      <vt:lpstr>Resultatrapport 2016-04-01  -  2017-03-31 </vt:lpstr>
      <vt:lpstr>Balansrapport 2016-04-01  -  2017-03-31 </vt:lpstr>
      <vt:lpstr>PowerPoint-presentation</vt:lpstr>
      <vt:lpstr>2016-2017 års avskjutning</vt:lpstr>
      <vt:lpstr>Skyddsjakt </vt:lpstr>
      <vt:lpstr>Sockenvis avskjutning</vt:lpstr>
      <vt:lpstr>Avskjutningshistorik</vt:lpstr>
      <vt:lpstr>Slaktvikter</vt:lpstr>
      <vt:lpstr>Älgobs per mantimme</vt:lpstr>
      <vt:lpstr>Älgobs Tjur % MÅL 40%</vt:lpstr>
      <vt:lpstr>Älgobs Reproduktion Mål 0,80</vt:lpstr>
      <vt:lpstr>Obs timmar</vt:lpstr>
      <vt:lpstr>Spillningsinventering</vt:lpstr>
      <vt:lpstr>Spillningsinventering Områdesvis</vt:lpstr>
      <vt:lpstr>Avskjutningsprognos</vt:lpstr>
      <vt:lpstr>Avskjutningsförslag enl, älgskötselplan 2017</vt:lpstr>
      <vt:lpstr>Samrådsprotokoll </vt:lpstr>
      <vt:lpstr>Styrelsens förslag på 2017 års jakt</vt:lpstr>
      <vt:lpstr>Detta ger följande</vt:lpstr>
      <vt:lpstr>Modulens uppbyggnad 350</vt:lpstr>
      <vt:lpstr>Krohjortsskötselområdet</vt:lpstr>
      <vt:lpstr>PowerPoint-presentation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Årsmöte 2016-04-25</dc:title>
  <dc:creator>Pappa</dc:creator>
  <cp:lastModifiedBy>Melander, Johan (ULR)</cp:lastModifiedBy>
  <cp:revision>119</cp:revision>
  <dcterms:created xsi:type="dcterms:W3CDTF">2016-04-24T12:48:41Z</dcterms:created>
  <dcterms:modified xsi:type="dcterms:W3CDTF">2017-04-27T17:52:24Z</dcterms:modified>
</cp:coreProperties>
</file>