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82" r:id="rId4"/>
    <p:sldId id="283" r:id="rId5"/>
    <p:sldId id="284" r:id="rId6"/>
    <p:sldId id="299" r:id="rId7"/>
    <p:sldId id="257" r:id="rId8"/>
    <p:sldId id="258" r:id="rId9"/>
    <p:sldId id="294" r:id="rId10"/>
    <p:sldId id="296" r:id="rId11"/>
    <p:sldId id="303" r:id="rId12"/>
    <p:sldId id="262" r:id="rId13"/>
    <p:sldId id="260" r:id="rId14"/>
    <p:sldId id="261" r:id="rId15"/>
    <p:sldId id="263" r:id="rId16"/>
    <p:sldId id="264" r:id="rId17"/>
    <p:sldId id="265" r:id="rId18"/>
    <p:sldId id="302" r:id="rId19"/>
    <p:sldId id="270" r:id="rId20"/>
    <p:sldId id="274" r:id="rId21"/>
    <p:sldId id="298" r:id="rId22"/>
    <p:sldId id="297" r:id="rId23"/>
    <p:sldId id="292" r:id="rId24"/>
    <p:sldId id="293" r:id="rId25"/>
    <p:sldId id="301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98702-4CA0-403C-B3DC-8D2891E8FA98}" v="690" dt="2019-05-06T16:21:15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6" autoAdjust="0"/>
    <p:restoredTop sz="94660"/>
  </p:normalViewPr>
  <p:slideViewPr>
    <p:cSldViewPr>
      <p:cViewPr varScale="1">
        <p:scale>
          <a:sx n="131" d="100"/>
          <a:sy n="131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F68A9-7306-48AB-B567-4A40963B5264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8BFF-8585-4D64-86BC-C90159653E4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815A-4747-4F85-AF3D-9D414708A9C0}" type="datetimeFigureOut">
              <a:rPr lang="sv-SE" smtClean="0"/>
              <a:pPr/>
              <a:t>2019-05-08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772400" cy="2666727"/>
          </a:xfrm>
        </p:spPr>
        <p:txBody>
          <a:bodyPr/>
          <a:lstStyle/>
          <a:p>
            <a:pPr algn="l"/>
            <a:r>
              <a:rPr lang="sv-SE" dirty="0"/>
              <a:t>		Redvägs ÄSO				Årsmöte 6 Maj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Slaktvikter</a:t>
            </a:r>
          </a:p>
        </p:txBody>
      </p:sp>
      <p:pic>
        <p:nvPicPr>
          <p:cNvPr id="7" name="Platshållare för innehåll 6" descr="En bild som visar text, karta&#10;&#10;Automatiskt genererad beskrivning">
            <a:extLst>
              <a:ext uri="{FF2B5EF4-FFF2-40B4-BE49-F238E27FC236}">
                <a16:creationId xmlns:a16="http://schemas.microsoft.com/office/drawing/2014/main" id="{E7C1F6D8-8C1B-4C0C-AFAF-B8078B821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5219925"/>
          </a:xfrm>
        </p:spPr>
      </p:pic>
    </p:spTree>
    <p:extLst>
      <p:ext uri="{BB962C8B-B14F-4D97-AF65-F5344CB8AC3E}">
        <p14:creationId xmlns:p14="http://schemas.microsoft.com/office/powerpoint/2010/main" val="139350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7118C-045D-41A1-8884-EFFA28A4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Genomsnittliga slaktvikter ÄFO8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29ACCB18-4EBB-4B5A-B5CB-69904ACCF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560840" cy="5256584"/>
          </a:xfrm>
        </p:spPr>
      </p:pic>
    </p:spTree>
    <p:extLst>
      <p:ext uri="{BB962C8B-B14F-4D97-AF65-F5344CB8AC3E}">
        <p14:creationId xmlns:p14="http://schemas.microsoft.com/office/powerpoint/2010/main" val="391483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dirty="0"/>
              <a:t>Älgobs per mantimme</a:t>
            </a:r>
          </a:p>
        </p:txBody>
      </p:sp>
      <p:pic>
        <p:nvPicPr>
          <p:cNvPr id="6" name="Platshållare för innehåll 5" descr="En bild som visar text, karta&#10;&#10;Automatiskt genererad beskrivning">
            <a:extLst>
              <a:ext uri="{FF2B5EF4-FFF2-40B4-BE49-F238E27FC236}">
                <a16:creationId xmlns:a16="http://schemas.microsoft.com/office/drawing/2014/main" id="{0CE64725-1B95-4B20-8904-DFC7843D7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116176" cy="52565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Älgobs Tjur %</a:t>
            </a:r>
            <a:br>
              <a:rPr lang="sv-SE" dirty="0"/>
            </a:br>
            <a:r>
              <a:rPr lang="sv-SE" dirty="0"/>
              <a:t>MÅL 40%</a:t>
            </a:r>
          </a:p>
        </p:txBody>
      </p:sp>
      <p:pic>
        <p:nvPicPr>
          <p:cNvPr id="6" name="Platshållare för innehåll 5" descr="En bild som visar text, karta&#10;&#10;Automatiskt genererad beskrivning">
            <a:extLst>
              <a:ext uri="{FF2B5EF4-FFF2-40B4-BE49-F238E27FC236}">
                <a16:creationId xmlns:a16="http://schemas.microsoft.com/office/drawing/2014/main" id="{34247518-8D6E-49BB-A11F-AF77E73CF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859216" cy="49831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Älgobs</a:t>
            </a:r>
            <a:r>
              <a:rPr lang="sv-SE" dirty="0"/>
              <a:t> Reproduktion</a:t>
            </a:r>
            <a:br>
              <a:rPr lang="sv-SE" dirty="0"/>
            </a:br>
            <a:r>
              <a:rPr lang="sv-SE" dirty="0"/>
              <a:t>Mål 0,80</a:t>
            </a:r>
          </a:p>
        </p:txBody>
      </p:sp>
      <p:pic>
        <p:nvPicPr>
          <p:cNvPr id="6" name="Platshållare för innehåll 5" descr="En bild som visar text, karta&#10;&#10;Automatiskt genererad beskrivning">
            <a:extLst>
              <a:ext uri="{FF2B5EF4-FFF2-40B4-BE49-F238E27FC236}">
                <a16:creationId xmlns:a16="http://schemas.microsoft.com/office/drawing/2014/main" id="{9AD91817-E077-480A-AE7C-648F2D599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84784"/>
            <a:ext cx="8338171" cy="50405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Obs timmar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498141"/>
              </p:ext>
            </p:extLst>
          </p:nvPr>
        </p:nvGraphicFramePr>
        <p:xfrm>
          <a:off x="971600" y="1417638"/>
          <a:ext cx="7416824" cy="4315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182">
                  <a:extLst>
                    <a:ext uri="{9D8B030D-6E8A-4147-A177-3AD203B41FA5}">
                      <a16:colId xmlns:a16="http://schemas.microsoft.com/office/drawing/2014/main" val="3514772202"/>
                    </a:ext>
                  </a:extLst>
                </a:gridCol>
                <a:gridCol w="2103278">
                  <a:extLst>
                    <a:ext uri="{9D8B030D-6E8A-4147-A177-3AD203B41FA5}">
                      <a16:colId xmlns:a16="http://schemas.microsoft.com/office/drawing/2014/main" val="801464254"/>
                    </a:ext>
                  </a:extLst>
                </a:gridCol>
                <a:gridCol w="1771182">
                  <a:extLst>
                    <a:ext uri="{9D8B030D-6E8A-4147-A177-3AD203B41FA5}">
                      <a16:colId xmlns:a16="http://schemas.microsoft.com/office/drawing/2014/main" val="2373209466"/>
                    </a:ext>
                  </a:extLst>
                </a:gridCol>
                <a:gridCol w="1771182">
                  <a:extLst>
                    <a:ext uri="{9D8B030D-6E8A-4147-A177-3AD203B41FA5}">
                      <a16:colId xmlns:a16="http://schemas.microsoft.com/office/drawing/2014/main" val="1078797788"/>
                    </a:ext>
                  </a:extLst>
                </a:gridCol>
              </a:tblGrid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Mantimmar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 obs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5872688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5977818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7603367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9416807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45865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1304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2016		8,0 / 1000		2166 pinnar</a:t>
            </a:r>
          </a:p>
          <a:p>
            <a:pPr>
              <a:buNone/>
            </a:pPr>
            <a:r>
              <a:rPr lang="sv-SE" dirty="0"/>
              <a:t>2017		7,7 / 1000		2356 pinnar	</a:t>
            </a:r>
          </a:p>
          <a:p>
            <a:pPr>
              <a:buNone/>
            </a:pPr>
            <a:r>
              <a:rPr lang="sv-SE" dirty="0"/>
              <a:t>2018		8,2 / 1000		2559 pinnar</a:t>
            </a:r>
          </a:p>
          <a:p>
            <a:pPr>
              <a:buNone/>
            </a:pPr>
            <a:r>
              <a:rPr lang="sv-SE" dirty="0"/>
              <a:t>2019		6,7 / 1000 		2641 pinnar</a:t>
            </a:r>
          </a:p>
          <a:p>
            <a:pPr>
              <a:buNone/>
            </a:pPr>
            <a:r>
              <a:rPr lang="sv-SE" dirty="0"/>
              <a:t>    Slutsats av 2019 års minskning är i huvudsak torrsommaren 2018 med en stor dödlighet på kalv som följd. Reproduktionen våren 2019 år högst osäker.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Spillningsinventering Områdesvis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Ätradalen		6,5 / 1000</a:t>
            </a:r>
          </a:p>
          <a:p>
            <a:r>
              <a:rPr lang="sv-SE" dirty="0"/>
              <a:t>Ut med R40		7,0 / 1000</a:t>
            </a:r>
          </a:p>
          <a:p>
            <a:r>
              <a:rPr lang="sv-SE" dirty="0"/>
              <a:t>Nordöstra		8,3 / 1000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E2434E-89A9-4C30-9A59-AA62579B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</a:t>
            </a:r>
            <a:r>
              <a:rPr lang="sv-SE" dirty="0" err="1"/>
              <a:t>Älgfrode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CEA3203-23C0-47E4-9EA7-9BB6AAA15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53" y="1196752"/>
            <a:ext cx="8027495" cy="53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Avskjutningsprognos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BEE3C09-C134-4CB7-A53F-7F20DD6C6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083" y="1268760"/>
            <a:ext cx="7717349" cy="5229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336703"/>
          </a:xfrm>
        </p:spPr>
        <p:txBody>
          <a:bodyPr>
            <a:noAutofit/>
          </a:bodyPr>
          <a:lstStyle/>
          <a:p>
            <a:pPr algn="l"/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r>
              <a:rPr lang="sv-SE" sz="1400" dirty="0"/>
              <a:t> </a:t>
            </a:r>
            <a:br>
              <a:rPr lang="sv-SE" sz="1400" dirty="0"/>
            </a:br>
            <a:br>
              <a:rPr lang="sv-SE" sz="1400" dirty="0"/>
            </a:br>
            <a:endParaRPr lang="sv-SE" sz="1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5B42D97-B46E-4E93-83FD-02ABB55E3D80}"/>
              </a:ext>
            </a:extLst>
          </p:cNvPr>
          <p:cNvSpPr/>
          <p:nvPr/>
        </p:nvSpPr>
        <p:spPr>
          <a:xfrm>
            <a:off x="1187624" y="520510"/>
            <a:ext cx="7200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Verksamhetsberättelse för Redvägs ÄSO 2018.04.01 – 2019.03.31 </a:t>
            </a:r>
          </a:p>
          <a:p>
            <a:pPr marL="657225" indent="-657225"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Årsmötet för 2018 hölls enligt tradition i Dalums församlingshem med många intresserade.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Under det gångna verksamhetsåret har styrelsen genomfört 5 styrelsemöten.  Älgförvaltningsgruppen höll ett samrådsmöte på Väla i mars.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Intresset för foderåtgärder har vart stort i många organisationer och flera seminarier och föreläsningar har genom förts under året där styrelsen har vart representerad. 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Lite markförändringar har skett och ett nytt lag tillkommer till höstens jakt 2019.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Inbetalning av fällavgifter och registrering av statistikuppgifter har fungerat bra, men avskjutningsrapporteringen bör fortsättningsvis förbättras.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skyddsjakt har beviljats i Dalum och trafikolyckor med älg ligger på ca 15 </a:t>
            </a:r>
            <a:r>
              <a:rPr lang="sv-SE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kommunen.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Årets avskjutning gick enligt planen trots den snörika vintern och extremt torra sommaren. Flera av kalvvikterna var rekordlåga och oro finns om hur detta ska påverka stammen kommande år.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Vårens spillningsinventeringen har genomförts och 2641 pinnar är kontrollerade, vilket är nytt rekord. Höstrensningen 2018 genomfördes sedvanligt.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Fem kronhjortar har skjutits i kronskötselområdet.  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Sockenmöten genomfördes under våren 2019.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Ulricehamn 2019.05.05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Mona Landin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sv-SE" dirty="0"/>
              <a:t>Plusareal tilldelning vuxna älgar</a:t>
            </a: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DA536106-4EF1-42FB-B333-0AF482B8F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419272"/>
            <a:ext cx="7959943" cy="12369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Plusareal tilldelning vuxna älgar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3A941E8-D41D-4522-8FB1-89A6F0673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383" y="1556792"/>
            <a:ext cx="76543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6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Styrelsens förslag på 2019 års älgjakt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sv-SE" dirty="0"/>
              <a:t>Jakttid till och med 1 December för vuxen älg, kalvjakt sista Feb.</a:t>
            </a:r>
          </a:p>
          <a:p>
            <a:pPr fontAlgn="t"/>
            <a:r>
              <a:rPr lang="sv-SE" dirty="0"/>
              <a:t>Ingen taggbegränsning på tjur.</a:t>
            </a:r>
          </a:p>
          <a:p>
            <a:pPr fontAlgn="t"/>
            <a:r>
              <a:rPr lang="sv-SE" dirty="0"/>
              <a:t>Fast könskvotering. </a:t>
            </a:r>
          </a:p>
          <a:p>
            <a:pPr fontAlgn="t"/>
            <a:r>
              <a:rPr lang="sv-SE" dirty="0"/>
              <a:t>Tilldelning </a:t>
            </a:r>
            <a:r>
              <a:rPr lang="sv-SE" dirty="0" err="1"/>
              <a:t>enl</a:t>
            </a:r>
            <a:r>
              <a:rPr lang="sv-SE" dirty="0"/>
              <a:t> Plusareals modellen. </a:t>
            </a:r>
          </a:p>
          <a:p>
            <a:pPr fontAlgn="t"/>
            <a:r>
              <a:rPr lang="sv-SE" dirty="0"/>
              <a:t>Fri kalv ifrån 1:a tilldelad vuxen.</a:t>
            </a:r>
          </a:p>
          <a:p>
            <a:pPr fontAlgn="t"/>
            <a:r>
              <a:rPr lang="sv-SE" dirty="0"/>
              <a:t>0-80 ha 1 kalv t.o.m. 1:a December, 80-1/2 modul 1 kalv på full jakttid.</a:t>
            </a:r>
          </a:p>
          <a:p>
            <a:pPr fontAlgn="t"/>
            <a:r>
              <a:rPr lang="sv-SE" dirty="0"/>
              <a:t>½-1 vuxenmodul 2 kalvar på full jakttid.</a:t>
            </a:r>
          </a:p>
          <a:p>
            <a:pPr fontAlgn="t"/>
            <a:r>
              <a:rPr lang="sv-SE" dirty="0"/>
              <a:t>Slopa den administrativa avgiften på kalv (Så länge vi får ett stort antal pinnar inventerade vid spillnings inventering ger 1,5kr / pinne.)</a:t>
            </a:r>
          </a:p>
          <a:p>
            <a:pPr fontAlgn="t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99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Krohjortsskötselområdet</a:t>
            </a:r>
            <a:endParaRPr lang="sv-SE" dirty="0"/>
          </a:p>
        </p:txBody>
      </p:sp>
      <p:pic>
        <p:nvPicPr>
          <p:cNvPr id="47106" name="Picture 2" descr="Redvägs Kronskötselområdes första Hjort Skjuten i Ubbared 78 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3483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600" b="1" dirty="0"/>
              <a:t>2015 års tilldelning: 1 Hjort, 4 Hindar och 6 kalvar.</a:t>
            </a:r>
          </a:p>
          <a:p>
            <a:r>
              <a:rPr lang="sv-SE" sz="2600" dirty="0"/>
              <a:t>2015 års avskjutning: 1 Hjort och 3 kalvar.</a:t>
            </a:r>
          </a:p>
          <a:p>
            <a:r>
              <a:rPr lang="sv-SE" sz="2600" b="1" dirty="0"/>
              <a:t>2016 års tilldelning: 2 Hjort, 4 Hindar och 6 kalvar.</a:t>
            </a:r>
          </a:p>
          <a:p>
            <a:r>
              <a:rPr lang="sv-SE" sz="2600" dirty="0"/>
              <a:t>2016 år avskjutning 2 hindar och 2 kalvar.</a:t>
            </a:r>
          </a:p>
          <a:p>
            <a:r>
              <a:rPr lang="sv-SE" sz="2600" b="1" dirty="0"/>
              <a:t>2017 års tilldelning: 2 Hjort, 4 Hindar och 6 kalvar.</a:t>
            </a:r>
          </a:p>
          <a:p>
            <a:r>
              <a:rPr lang="sv-SE" sz="2600" dirty="0"/>
              <a:t>2017 år avskjutning  1 hjort</a:t>
            </a:r>
          </a:p>
          <a:p>
            <a:r>
              <a:rPr lang="sv-SE" sz="2600" b="1" dirty="0"/>
              <a:t>2018 års tilldelning: 2 Hjort, 4 Hindar och 6 kalvar. Hjort upp till 10 			taggar.</a:t>
            </a:r>
          </a:p>
          <a:p>
            <a:r>
              <a:rPr lang="sv-SE" sz="2600" dirty="0"/>
              <a:t>2018 års avskjutning: 2 Hjort, 1 Hind och 2 kalvar. </a:t>
            </a:r>
            <a:endParaRPr lang="sv-SE" sz="2600" b="1" dirty="0"/>
          </a:p>
          <a:p>
            <a:pPr marL="0" indent="0">
              <a:buNone/>
            </a:pPr>
            <a:endParaRPr lang="sv-SE" sz="2600" dirty="0"/>
          </a:p>
          <a:p>
            <a:r>
              <a:rPr lang="sv-SE" sz="2400" dirty="0"/>
              <a:t>Jakttid:	16 aug-31 jan. 16 aug- andra måndagen i oktober endast kalv och hind. </a:t>
            </a:r>
          </a:p>
          <a:p>
            <a:r>
              <a:rPr lang="sv-SE" sz="2400" dirty="0"/>
              <a:t>Fällavgift på vuxna: 200 kr.</a:t>
            </a:r>
            <a:r>
              <a:rPr lang="sv-SE" dirty="0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721A82-3C76-4EB4-8284-AE50CD70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Styrelsens förslag på 2019-21 års Kronhjortsjakt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079351-0703-4F50-8B74-321F5B9DF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Samma tilldelning som föregående kronhjortsplan. Men utan taggbegränsning.</a:t>
            </a:r>
          </a:p>
        </p:txBody>
      </p:sp>
    </p:spTree>
    <p:extLst>
      <p:ext uri="{BB962C8B-B14F-4D97-AF65-F5344CB8AC3E}">
        <p14:creationId xmlns:p14="http://schemas.microsoft.com/office/powerpoint/2010/main" val="66187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398" y="476672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sv-SE" dirty="0"/>
              <a:t>Resultatrapport</a:t>
            </a:r>
            <a:br>
              <a:rPr lang="sv-SE" dirty="0"/>
            </a:br>
            <a:r>
              <a:rPr lang="sv-SE" dirty="0"/>
              <a:t>2018-04-01  -  2019-03-31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48872" cy="5112568"/>
          </a:xfrm>
        </p:spPr>
        <p:txBody>
          <a:bodyPr>
            <a:normAutofit fontScale="55000" lnSpcReduction="20000"/>
          </a:bodyPr>
          <a:lstStyle/>
          <a:p>
            <a:pPr>
              <a:tabLst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2017-18</a:t>
            </a: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2018-19</a:t>
            </a: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Fällavgifter</a:t>
            </a:r>
            <a:r>
              <a:rPr lang="sv-SE" b="1" dirty="0">
                <a:solidFill>
                  <a:schemeClr val="tx1"/>
                </a:solidFill>
              </a:rPr>
              <a:t>	Vuxna	61 200	55 450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	Kalvar	7 000	7 150</a:t>
            </a:r>
            <a:endParaRPr lang="sv-SE" b="1" baseline="0" dirty="0">
              <a:solidFill>
                <a:schemeClr val="tx1"/>
              </a:solidFill>
            </a:endParaRP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	Kronhjort	50	400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Administrativa avgifter</a:t>
            </a:r>
            <a:r>
              <a:rPr lang="sv-SE" b="1" dirty="0">
                <a:solidFill>
                  <a:schemeClr val="tx1"/>
                </a:solidFill>
              </a:rPr>
              <a:t>	  9 250	7 350</a:t>
            </a:r>
          </a:p>
          <a:p>
            <a:pPr>
              <a:tabLst>
                <a:tab pos="5565775" algn="r"/>
                <a:tab pos="7620000" algn="r"/>
              </a:tabLst>
            </a:pPr>
            <a:endParaRPr lang="sv-SE" b="1" u="sng" dirty="0">
              <a:solidFill>
                <a:schemeClr val="tx1"/>
              </a:solidFill>
            </a:endParaRP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Mötesinkomster lotter mm	  5161	5 313,5  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Summa intäkter</a:t>
            </a:r>
            <a:r>
              <a:rPr lang="sv-SE" b="1" dirty="0">
                <a:solidFill>
                  <a:schemeClr val="tx1"/>
                </a:solidFill>
              </a:rPr>
              <a:t>	82 661	75 663,5 </a:t>
            </a:r>
          </a:p>
          <a:p>
            <a:pPr algn="l"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Avgifter till Länsstyrelsen</a:t>
            </a:r>
            <a:r>
              <a:rPr lang="sv-SE" b="1" dirty="0">
                <a:solidFill>
                  <a:schemeClr val="tx1"/>
                </a:solidFill>
              </a:rPr>
              <a:t>	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Fällavgifter	67 250	63 100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Administrativa	  2 300	 0</a:t>
            </a: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Övriga kostnader</a:t>
            </a:r>
            <a:r>
              <a:rPr lang="sv-SE" b="1" dirty="0">
                <a:solidFill>
                  <a:schemeClr val="tx1"/>
                </a:solidFill>
              </a:rPr>
              <a:t>	Möteskostnader	  3 410	  3 166,5</a:t>
            </a: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	Kronhjort	300	0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Material	  0	0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Summa kostnader	73 260	66 266,5</a:t>
            </a:r>
            <a:endParaRPr lang="sv-SE" b="1" u="sng" baseline="0" dirty="0">
              <a:solidFill>
                <a:schemeClr val="tx1"/>
              </a:solidFill>
            </a:endParaRPr>
          </a:p>
          <a:p>
            <a:pPr>
              <a:tabLst>
                <a:tab pos="5565775" algn="r"/>
                <a:tab pos="7620000" algn="r"/>
              </a:tabLst>
            </a:pPr>
            <a:endParaRPr lang="sv-SE" b="1" u="sng" dirty="0">
              <a:solidFill>
                <a:schemeClr val="tx1"/>
              </a:solidFill>
            </a:endParaRP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Ränteintäkter	        0	       0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Årets resultat	 9 401	 9 397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Balansrapport</a:t>
            </a:r>
            <a:br>
              <a:rPr lang="sv-SE" dirty="0"/>
            </a:br>
            <a:r>
              <a:rPr lang="sv-SE" dirty="0"/>
              <a:t>2018-04-01  -  2019-03-31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b="1" dirty="0">
                <a:solidFill>
                  <a:schemeClr val="tx1"/>
                </a:solidFill>
              </a:rPr>
              <a:t>		Ing balans	</a:t>
            </a:r>
            <a:r>
              <a:rPr lang="sv-SE" b="1" dirty="0" err="1">
                <a:solidFill>
                  <a:schemeClr val="tx1"/>
                </a:solidFill>
              </a:rPr>
              <a:t>Utg</a:t>
            </a:r>
            <a:r>
              <a:rPr lang="sv-SE" b="1" dirty="0">
                <a:solidFill>
                  <a:schemeClr val="tx1"/>
                </a:solidFill>
              </a:rPr>
              <a:t> balans</a:t>
            </a: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Tillgångar</a:t>
            </a:r>
            <a:endParaRPr lang="sv-SE" dirty="0">
              <a:solidFill>
                <a:schemeClr val="tx1"/>
              </a:solidFill>
            </a:endParaRP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dirty="0">
                <a:solidFill>
                  <a:schemeClr val="tx1"/>
                </a:solidFill>
              </a:rPr>
              <a:t>	Bank	</a:t>
            </a:r>
            <a:r>
              <a:rPr lang="sv-SE" u="sng" dirty="0">
                <a:solidFill>
                  <a:schemeClr val="tx1"/>
                </a:solidFill>
              </a:rPr>
              <a:t>        36 251,46</a:t>
            </a:r>
            <a:r>
              <a:rPr lang="sv-SE" dirty="0">
                <a:solidFill>
                  <a:schemeClr val="tx1"/>
                </a:solidFill>
              </a:rPr>
              <a:t>	         </a:t>
            </a:r>
            <a:r>
              <a:rPr lang="sv-SE" u="sng" dirty="0">
                <a:solidFill>
                  <a:schemeClr val="tx1"/>
                </a:solidFill>
              </a:rPr>
              <a:t>45 648,46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Summa:	</a:t>
            </a:r>
            <a:r>
              <a:rPr lang="sv-SE" b="1" dirty="0"/>
              <a:t>36 251,46</a:t>
            </a:r>
            <a:r>
              <a:rPr lang="sv-SE" b="1" dirty="0">
                <a:solidFill>
                  <a:schemeClr val="tx1"/>
                </a:solidFill>
              </a:rPr>
              <a:t>	45 648,46</a:t>
            </a:r>
          </a:p>
          <a:p>
            <a:pPr>
              <a:tabLst>
                <a:tab pos="4843463" algn="r"/>
                <a:tab pos="7710488" algn="r"/>
              </a:tabLst>
            </a:pPr>
            <a:endParaRPr lang="sv-SE" b="1" u="sng" dirty="0">
              <a:solidFill>
                <a:schemeClr val="tx1"/>
              </a:solidFill>
            </a:endParaRP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b="1" dirty="0"/>
              <a:t>	</a:t>
            </a:r>
            <a:r>
              <a:rPr lang="sv-SE" b="1" u="sng" dirty="0">
                <a:solidFill>
                  <a:schemeClr val="tx1"/>
                </a:solidFill>
              </a:rPr>
              <a:t>Eget kapital o skulder</a:t>
            </a:r>
            <a:r>
              <a:rPr lang="sv-SE" dirty="0">
                <a:solidFill>
                  <a:schemeClr val="tx1"/>
                </a:solidFill>
              </a:rPr>
              <a:t>	</a:t>
            </a: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dirty="0">
                <a:solidFill>
                  <a:schemeClr val="tx1"/>
                </a:solidFill>
              </a:rPr>
              <a:t>	Eget kapital  	   36 251,46	  45 648,46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Skulder	                       </a:t>
            </a:r>
            <a:r>
              <a:rPr lang="sv-SE" u="sng" dirty="0">
                <a:solidFill>
                  <a:schemeClr val="tx1"/>
                </a:solidFill>
              </a:rPr>
              <a:t>                0</a:t>
            </a:r>
            <a:r>
              <a:rPr lang="sv-SE" dirty="0">
                <a:solidFill>
                  <a:schemeClr val="tx1"/>
                </a:solidFill>
              </a:rPr>
              <a:t>	      </a:t>
            </a:r>
            <a:r>
              <a:rPr lang="sv-SE" u="sng" dirty="0">
                <a:solidFill>
                  <a:schemeClr val="tx1"/>
                </a:solidFill>
              </a:rPr>
              <a:t>                0   </a:t>
            </a:r>
            <a:br>
              <a:rPr lang="sv-SE" u="sng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Summa:	36 251,46	  45</a:t>
            </a:r>
            <a:r>
              <a:rPr lang="sv-SE" b="1" dirty="0"/>
              <a:t> 648,46</a:t>
            </a:r>
            <a:r>
              <a:rPr lang="sv-SE" b="1" dirty="0">
                <a:solidFill>
                  <a:schemeClr val="tx1"/>
                </a:solidFill>
              </a:rPr>
              <a:t>             </a:t>
            </a:r>
            <a:br>
              <a:rPr lang="sv-SE" b="1" dirty="0">
                <a:solidFill>
                  <a:schemeClr val="tx1"/>
                </a:solidFill>
              </a:rPr>
            </a:br>
            <a:br>
              <a:rPr lang="sv-SE" b="1" dirty="0">
                <a:solidFill>
                  <a:schemeClr val="tx1"/>
                </a:solidFill>
              </a:rPr>
            </a:br>
            <a:r>
              <a:rPr lang="sv-SE" b="1" u="sng" dirty="0">
                <a:solidFill>
                  <a:schemeClr val="tx1"/>
                </a:solidFill>
              </a:rPr>
              <a:t>Årets resultat </a:t>
            </a:r>
            <a:r>
              <a:rPr lang="sv-SE" b="1" dirty="0">
                <a:solidFill>
                  <a:schemeClr val="tx1"/>
                </a:solidFill>
              </a:rPr>
              <a:t>		   </a:t>
            </a:r>
            <a:r>
              <a:rPr lang="sv-SE" b="1" dirty="0"/>
              <a:t> 9 397</a:t>
            </a:r>
            <a:endParaRPr lang="sv-SE" b="1" dirty="0">
              <a:solidFill>
                <a:srgbClr val="FF0000"/>
              </a:solidFill>
            </a:endParaRPr>
          </a:p>
          <a:p>
            <a:endParaRPr lang="sv-SE" b="1" u="sng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FCEF82C-DA44-4AC0-8A52-532862BA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4400" dirty="0"/>
              <a:t>Revisionsberättelse.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Samrådsprotokoll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Samrådsprotokollen är sammanställda till ett protokoll vilket styrelsen tagit hänsyn till i sitt förslag inför 2019-2020 års jakt.</a:t>
            </a:r>
          </a:p>
        </p:txBody>
      </p:sp>
    </p:spTree>
    <p:extLst>
      <p:ext uri="{BB962C8B-B14F-4D97-AF65-F5344CB8AC3E}">
        <p14:creationId xmlns:p14="http://schemas.microsoft.com/office/powerpoint/2010/main" val="49318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2018-2019 års avskjutning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2000" dirty="0"/>
              <a:t>                   Avskjutning          Tilldelat	    Älgskötselplan     Mot plan </a:t>
            </a:r>
          </a:p>
          <a:p>
            <a:r>
              <a:rPr lang="sv-SE" sz="2400" dirty="0"/>
              <a:t>Tjur	 	35		43         	33	   106%	</a:t>
            </a:r>
          </a:p>
          <a:p>
            <a:r>
              <a:rPr lang="sv-SE" sz="2400" dirty="0"/>
              <a:t>Hondjur	32               	39		35	   91%</a:t>
            </a:r>
          </a:p>
          <a:p>
            <a:r>
              <a:rPr lang="sv-SE" sz="2400" dirty="0"/>
              <a:t>Vuxna	67		82		68	   98,5%</a:t>
            </a:r>
          </a:p>
          <a:p>
            <a:r>
              <a:rPr lang="sv-SE" sz="2400" dirty="0"/>
              <a:t>kalv 		70              	33/Fri		73	   93%	</a:t>
            </a:r>
          </a:p>
          <a:p>
            <a:r>
              <a:rPr lang="sv-SE" sz="2400" dirty="0"/>
              <a:t>Kalv  	51%    Mål minst 50%</a:t>
            </a:r>
          </a:p>
          <a:p>
            <a:r>
              <a:rPr lang="sv-SE" sz="2400" dirty="0"/>
              <a:t>Totalt  djur  137 </a:t>
            </a:r>
          </a:p>
          <a:p>
            <a:r>
              <a:rPr lang="sv-SE" sz="2400" dirty="0"/>
              <a:t>1 älg/ 348 ha.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v-SE" dirty="0"/>
              <a:t>Sockenvis avskjutning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C5424AB-248F-47D8-B95F-C7689AA42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23591"/>
              </p:ext>
            </p:extLst>
          </p:nvPr>
        </p:nvGraphicFramePr>
        <p:xfrm>
          <a:off x="107505" y="1124744"/>
          <a:ext cx="8928990" cy="5112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461">
                  <a:extLst>
                    <a:ext uri="{9D8B030D-6E8A-4147-A177-3AD203B41FA5}">
                      <a16:colId xmlns:a16="http://schemas.microsoft.com/office/drawing/2014/main" val="3571625913"/>
                    </a:ext>
                  </a:extLst>
                </a:gridCol>
                <a:gridCol w="485093">
                  <a:extLst>
                    <a:ext uri="{9D8B030D-6E8A-4147-A177-3AD203B41FA5}">
                      <a16:colId xmlns:a16="http://schemas.microsoft.com/office/drawing/2014/main" val="3478314041"/>
                    </a:ext>
                  </a:extLst>
                </a:gridCol>
                <a:gridCol w="381881">
                  <a:extLst>
                    <a:ext uri="{9D8B030D-6E8A-4147-A177-3AD203B41FA5}">
                      <a16:colId xmlns:a16="http://schemas.microsoft.com/office/drawing/2014/main" val="3737695141"/>
                    </a:ext>
                  </a:extLst>
                </a:gridCol>
                <a:gridCol w="701802">
                  <a:extLst>
                    <a:ext uri="{9D8B030D-6E8A-4147-A177-3AD203B41FA5}">
                      <a16:colId xmlns:a16="http://schemas.microsoft.com/office/drawing/2014/main" val="2079646915"/>
                    </a:ext>
                  </a:extLst>
                </a:gridCol>
                <a:gridCol w="485093">
                  <a:extLst>
                    <a:ext uri="{9D8B030D-6E8A-4147-A177-3AD203B41FA5}">
                      <a16:colId xmlns:a16="http://schemas.microsoft.com/office/drawing/2014/main" val="2558778627"/>
                    </a:ext>
                  </a:extLst>
                </a:gridCol>
                <a:gridCol w="381881">
                  <a:extLst>
                    <a:ext uri="{9D8B030D-6E8A-4147-A177-3AD203B41FA5}">
                      <a16:colId xmlns:a16="http://schemas.microsoft.com/office/drawing/2014/main" val="1572494875"/>
                    </a:ext>
                  </a:extLst>
                </a:gridCol>
                <a:gridCol w="814976">
                  <a:extLst>
                    <a:ext uri="{9D8B030D-6E8A-4147-A177-3AD203B41FA5}">
                      <a16:colId xmlns:a16="http://schemas.microsoft.com/office/drawing/2014/main" val="4117464498"/>
                    </a:ext>
                  </a:extLst>
                </a:gridCol>
                <a:gridCol w="722479">
                  <a:extLst>
                    <a:ext uri="{9D8B030D-6E8A-4147-A177-3AD203B41FA5}">
                      <a16:colId xmlns:a16="http://schemas.microsoft.com/office/drawing/2014/main" val="508255270"/>
                    </a:ext>
                  </a:extLst>
                </a:gridCol>
                <a:gridCol w="784407">
                  <a:extLst>
                    <a:ext uri="{9D8B030D-6E8A-4147-A177-3AD203B41FA5}">
                      <a16:colId xmlns:a16="http://schemas.microsoft.com/office/drawing/2014/main" val="1689006309"/>
                    </a:ext>
                  </a:extLst>
                </a:gridCol>
                <a:gridCol w="955079">
                  <a:extLst>
                    <a:ext uri="{9D8B030D-6E8A-4147-A177-3AD203B41FA5}">
                      <a16:colId xmlns:a16="http://schemas.microsoft.com/office/drawing/2014/main" val="1712965810"/>
                    </a:ext>
                  </a:extLst>
                </a:gridCol>
                <a:gridCol w="701838">
                  <a:extLst>
                    <a:ext uri="{9D8B030D-6E8A-4147-A177-3AD203B41FA5}">
                      <a16:colId xmlns:a16="http://schemas.microsoft.com/office/drawing/2014/main" val="1019899527"/>
                    </a:ext>
                  </a:extLst>
                </a:gridCol>
              </a:tblGrid>
              <a:tr h="415256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Till</a:t>
                      </a:r>
                      <a:r>
                        <a:rPr lang="sv-S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delning</a:t>
                      </a:r>
                      <a:endParaRPr lang="sv-SE" sz="12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Avskjutning</a:t>
                      </a: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3179340489"/>
                  </a:ext>
                </a:extLst>
              </a:tr>
              <a:tr h="41525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effectLst/>
                          <a:latin typeface="+mn-lt"/>
                        </a:rPr>
                        <a:t>Socken</a:t>
                      </a: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Areal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Tjur</a:t>
                      </a:r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Ko/Kviga</a:t>
                      </a:r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Kalvar</a:t>
                      </a:r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Tjur</a:t>
                      </a:r>
                      <a:endParaRPr lang="sv-SE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Ko/Kviga</a:t>
                      </a:r>
                      <a:endParaRPr lang="sv-SE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Kalvar</a:t>
                      </a:r>
                      <a:endParaRPr lang="sv-SE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 err="1">
                          <a:effectLst/>
                        </a:rPr>
                        <a:t>Nyttj</a:t>
                      </a:r>
                      <a:r>
                        <a:rPr lang="sv-SE" sz="1200" u="none" strike="noStrike" dirty="0">
                          <a:effectLst/>
                        </a:rPr>
                        <a:t>. grad %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 err="1">
                          <a:effectLst/>
                        </a:rPr>
                        <a:t>Avskj</a:t>
                      </a:r>
                      <a:r>
                        <a:rPr lang="sv-SE" sz="1200" u="none" strike="noStrike" dirty="0">
                          <a:effectLst/>
                        </a:rPr>
                        <a:t>. /1000ha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Slut rapport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2942650389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Ulricehamn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2409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75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2,5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 av 6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23642475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 err="1">
                          <a:effectLst/>
                        </a:rPr>
                        <a:t>Strängsered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6262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91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4 av 8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4198722816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Gullered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3597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83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5,0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5 av 8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68691126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Hössna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5190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78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4 av 7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318722650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Liared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5483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80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3,1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4 av 8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3843499712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Kölingared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5433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67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3 av 14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362073278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Knätte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2698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75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2,6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4 av 4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1476602498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Böne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2110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100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2,8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2 av 2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707180548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 err="1">
                          <a:effectLst/>
                        </a:rPr>
                        <a:t>Kölaby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3188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100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2,8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2 av 2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2638613230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Humla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1433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67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2,8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Ja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925007967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Blidsberg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3656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67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2,5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2 av 2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1501760265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Dalum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3029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80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1,7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4 av 7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1748069053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Timmele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4673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sv-SE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sv-SE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100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2,4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3 av 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339547903"/>
                  </a:ext>
                </a:extLst>
              </a:tr>
              <a:tr h="41525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>
                          <a:effectLst/>
                        </a:rPr>
                        <a:t>REDVÄGS ÄLGSKÖTSELOMRÅDE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47728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43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39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33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35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32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70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82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2,9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8" marR="4938" marT="4938" marB="0" anchor="b"/>
                </a:tc>
                <a:extLst>
                  <a:ext uri="{0D108BD9-81ED-4DB2-BD59-A6C34878D82A}">
                    <a16:rowId xmlns:a16="http://schemas.microsoft.com/office/drawing/2014/main" val="34252627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v-SE" dirty="0"/>
              <a:t>Avskjutningshistorik</a:t>
            </a:r>
          </a:p>
        </p:txBody>
      </p:sp>
      <p:pic>
        <p:nvPicPr>
          <p:cNvPr id="4" name="Bildobjekt 3" descr="En bild som visar text, karta&#10;&#10;Automatiskt genererad beskrivning">
            <a:extLst>
              <a:ext uri="{FF2B5EF4-FFF2-40B4-BE49-F238E27FC236}">
                <a16:creationId xmlns:a16="http://schemas.microsoft.com/office/drawing/2014/main" id="{2C394F7E-D9C6-46F7-8008-D122C7B06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2" y="980728"/>
            <a:ext cx="8229600" cy="57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7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Bildspel på skärmen (4:3)</PresentationFormat>
  <Paragraphs>295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Office-tema</vt:lpstr>
      <vt:lpstr>  Redvägs ÄSO    Årsmöte 6 Maj 2019</vt:lpstr>
      <vt:lpstr>         </vt:lpstr>
      <vt:lpstr>Resultatrapport 2018-04-01  -  2019-03-31 </vt:lpstr>
      <vt:lpstr>Balansrapport 2018-04-01  -  2019-03-31 </vt:lpstr>
      <vt:lpstr>PowerPoint-presentation</vt:lpstr>
      <vt:lpstr>Samrådsprotokoll </vt:lpstr>
      <vt:lpstr>2018-2019 års avskjutning</vt:lpstr>
      <vt:lpstr>Sockenvis avskjutning</vt:lpstr>
      <vt:lpstr>Avskjutningshistorik</vt:lpstr>
      <vt:lpstr>Slaktvikter</vt:lpstr>
      <vt:lpstr>Genomsnittliga slaktvikter ÄFO8</vt:lpstr>
      <vt:lpstr>Älgobs per mantimme</vt:lpstr>
      <vt:lpstr>Älgobs Tjur % MÅL 40%</vt:lpstr>
      <vt:lpstr>Älgobs Reproduktion Mål 0,80</vt:lpstr>
      <vt:lpstr>Obs timmar</vt:lpstr>
      <vt:lpstr>Spillningsinventering</vt:lpstr>
      <vt:lpstr>Spillningsinventering Områdesvis</vt:lpstr>
      <vt:lpstr>Förutsättningar Älgfrode</vt:lpstr>
      <vt:lpstr>Avskjutningsprognos</vt:lpstr>
      <vt:lpstr>Plusareal tilldelning vuxna älgar</vt:lpstr>
      <vt:lpstr>Plusareal tilldelning vuxna älgar</vt:lpstr>
      <vt:lpstr>Styrelsens förslag på 2019 års älgjakt</vt:lpstr>
      <vt:lpstr>Krohjortsskötselområdet</vt:lpstr>
      <vt:lpstr>PowerPoint-presentation</vt:lpstr>
      <vt:lpstr>Styrelsens förslag på 2019-21 års Kronhjortsjakt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Årsmöte 2016-04-25</dc:title>
  <dc:creator>Pappa</dc:creator>
  <cp:lastModifiedBy>Melander, Johan (ULR)</cp:lastModifiedBy>
  <cp:revision>166</cp:revision>
  <dcterms:created xsi:type="dcterms:W3CDTF">2016-04-24T12:48:41Z</dcterms:created>
  <dcterms:modified xsi:type="dcterms:W3CDTF">2019-05-08T07:54:09Z</dcterms:modified>
</cp:coreProperties>
</file>